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8"/>
  </p:notesMasterIdLst>
  <p:sldIdLst>
    <p:sldId id="1992" r:id="rId5"/>
    <p:sldId id="2147479102" r:id="rId6"/>
    <p:sldId id="1036" r:id="rId7"/>
    <p:sldId id="1037" r:id="rId8"/>
    <p:sldId id="1039" r:id="rId9"/>
    <p:sldId id="580" r:id="rId10"/>
    <p:sldId id="2147479098" r:id="rId11"/>
    <p:sldId id="2147479103" r:id="rId12"/>
    <p:sldId id="1046" r:id="rId13"/>
    <p:sldId id="1047" r:id="rId14"/>
    <p:sldId id="2147479099" r:id="rId15"/>
    <p:sldId id="1050" r:id="rId16"/>
    <p:sldId id="1049" r:id="rId17"/>
    <p:sldId id="1053" r:id="rId18"/>
    <p:sldId id="1055" r:id="rId19"/>
    <p:sldId id="1056" r:id="rId20"/>
    <p:sldId id="2012" r:id="rId21"/>
    <p:sldId id="2013" r:id="rId22"/>
    <p:sldId id="1070" r:id="rId23"/>
    <p:sldId id="1063" r:id="rId24"/>
    <p:sldId id="1999" r:id="rId25"/>
    <p:sldId id="2147479100" r:id="rId26"/>
    <p:sldId id="2147479101" r:id="rId27"/>
    <p:sldId id="1082" r:id="rId28"/>
    <p:sldId id="2001" r:id="rId29"/>
    <p:sldId id="2002" r:id="rId30"/>
    <p:sldId id="1071" r:id="rId31"/>
    <p:sldId id="1958" r:id="rId32"/>
    <p:sldId id="1073" r:id="rId33"/>
    <p:sldId id="283" r:id="rId34"/>
    <p:sldId id="1077" r:id="rId35"/>
    <p:sldId id="2003" r:id="rId36"/>
    <p:sldId id="1080"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7C99E2-8477-4F33-AF8A-0CF75D803634}">
          <p14:sldIdLst>
            <p14:sldId id="1992"/>
            <p14:sldId id="2147479102"/>
            <p14:sldId id="1036"/>
            <p14:sldId id="1037"/>
            <p14:sldId id="1039"/>
            <p14:sldId id="580"/>
            <p14:sldId id="2147479098"/>
            <p14:sldId id="2147479103"/>
            <p14:sldId id="1046"/>
            <p14:sldId id="1047"/>
            <p14:sldId id="2147479099"/>
            <p14:sldId id="1050"/>
            <p14:sldId id="1049"/>
            <p14:sldId id="1053"/>
            <p14:sldId id="1055"/>
            <p14:sldId id="1056"/>
            <p14:sldId id="2012"/>
            <p14:sldId id="2013"/>
            <p14:sldId id="1070"/>
            <p14:sldId id="1063"/>
            <p14:sldId id="1999"/>
            <p14:sldId id="2147479100"/>
            <p14:sldId id="2147479101"/>
            <p14:sldId id="1082"/>
            <p14:sldId id="2001"/>
            <p14:sldId id="2002"/>
            <p14:sldId id="1071"/>
            <p14:sldId id="1958"/>
            <p14:sldId id="1073"/>
            <p14:sldId id="283"/>
            <p14:sldId id="1077"/>
            <p14:sldId id="2003"/>
            <p14:sldId id="108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C0F17-522E-E50D-26AE-734076821DB8}" name="Lewis, Tiedra" initials="LT" userId="S::thills@entergy.com::bc3a77da-4713-4406-9e22-1a454520fa25" providerId="AD"/>
  <p188:author id="{F0C3182E-F3E5-4C6A-0989-146A6B39003D}" name="Hamner, Laura" initials="LH" userId="S::lhamner@entergy.com::e91dfa61-4a63-4aac-8af0-58d7576dd6d3" providerId="AD"/>
  <p188:author id="{73F89D41-5F28-4FD4-B741-623F04C50CD1}" name="ALLEN, SHAWN" initials="AS" userId="S::sallen2@entergy.com::c3e41d80-22c1-4727-9cb6-0c7211b9c461" providerId="AD"/>
  <p188:author id="{49654759-4998-D355-EBA3-79994BEA54BE}" name="Henson, Allie C." initials="HC" userId="S::mhenso1@entergy.com::5fe04a62-1b10-48ea-9453-99f3df2d9a94" providerId="AD"/>
  <p188:author id="{07173A70-D96A-BB83-D924-B8DBB81A8070}" name="Batten, David" initials="BD" userId="S::dbatten@entergy.com::080148a7-4c5d-4335-ae5b-5208662d8a77" providerId="AD"/>
  <p188:author id="{1CC05D78-41C7-0F8E-BFEE-2908C9A8CD5F}" name="Smith, Christian" initials="SC" userId="S::csmit25@entergy.com::be7509bc-c5fc-46fc-a141-4ee836b35f82" providerId="AD"/>
  <p188:author id="{012934BE-7963-1D70-B32B-31D69CA08035}" name="WATSON, KYLE M" initials="WM" userId="S::kwatso2@entergy.com::2dcaf679-bccc-42e5-9a86-f3bdcaa697ed" providerId="AD"/>
  <p188:author id="{0C590EE1-3480-A840-D03E-F424388D3674}" name="Jones, Ryan" initials="JR" userId="S::rjone25@entergy.com::c951024b-6ed5-4d0d-a323-ae5237195e69" providerId="AD"/>
  <p188:author id="{54D079FF-8780-C99B-7373-11D5B3ED3222}" name="DeBose, Samuel" initials="DS" userId="S::sdebose@entergy.com::f83340a3-479b-4b04-9cf5-10cac8bc7d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tz, Emilee" initials="BE" lastIdx="39" clrIdx="0">
    <p:extLst>
      <p:ext uri="{19B8F6BF-5375-455C-9EA6-DF929625EA0E}">
        <p15:presenceInfo xmlns:p15="http://schemas.microsoft.com/office/powerpoint/2012/main" userId="Bentz, Emilee" providerId="None"/>
      </p:ext>
    </p:extLst>
  </p:cmAuthor>
  <p:cmAuthor id="2" name="Zitkus, Anastasia Rachel" initials="ZR" lastIdx="3" clrIdx="1">
    <p:extLst>
      <p:ext uri="{19B8F6BF-5375-455C-9EA6-DF929625EA0E}">
        <p15:presenceInfo xmlns:p15="http://schemas.microsoft.com/office/powerpoint/2012/main" userId="S::azitkus@entergy.com::30a39c3a-0eee-4add-a1d9-4c477cb5d0de" providerId="AD"/>
      </p:ext>
    </p:extLst>
  </p:cmAuthor>
  <p:cmAuthor id="3" name="Hamner, Laura" initials="HL" lastIdx="2" clrIdx="2">
    <p:extLst>
      <p:ext uri="{19B8F6BF-5375-455C-9EA6-DF929625EA0E}">
        <p15:presenceInfo xmlns:p15="http://schemas.microsoft.com/office/powerpoint/2012/main" userId="S::lhamner@entergy.com::e91dfa61-4a63-4aac-8af0-58d7576dd6d3" providerId="AD"/>
      </p:ext>
    </p:extLst>
  </p:cmAuthor>
  <p:cmAuthor id="4" name="ALLEN, SHAWN" initials="AS" lastIdx="37" clrIdx="3">
    <p:extLst>
      <p:ext uri="{19B8F6BF-5375-455C-9EA6-DF929625EA0E}">
        <p15:presenceInfo xmlns:p15="http://schemas.microsoft.com/office/powerpoint/2012/main" userId="S::sallen2@entergy.com::c3e41d80-22c1-4727-9cb6-0c7211b9c461" providerId="AD"/>
      </p:ext>
    </p:extLst>
  </p:cmAuthor>
  <p:cmAuthor id="5" name="Sullivan, Brian" initials="SB" lastIdx="4" clrIdx="4">
    <p:extLst>
      <p:ext uri="{19B8F6BF-5375-455C-9EA6-DF929625EA0E}">
        <p15:presenceInfo xmlns:p15="http://schemas.microsoft.com/office/powerpoint/2012/main" userId="S::bsulli2@entergy.com::e3de4d24-e3ff-4128-b4a9-8295c66cfbb2" providerId="AD"/>
      </p:ext>
    </p:extLst>
  </p:cmAuthor>
  <p:cmAuthor id="6" name="Bentz, Emilee" initials="BE [2]" lastIdx="1" clrIdx="5">
    <p:extLst>
      <p:ext uri="{19B8F6BF-5375-455C-9EA6-DF929625EA0E}">
        <p15:presenceInfo xmlns:p15="http://schemas.microsoft.com/office/powerpoint/2012/main" userId="S::ebentz@entergy.com::18c818b9-3125-4aab-8bdd-17b83715fae2" providerId="AD"/>
      </p:ext>
    </p:extLst>
  </p:cmAuthor>
  <p:cmAuthor id="7" name="Wilcox, David Eugene" initials="WDE" lastIdx="3" clrIdx="6">
    <p:extLst>
      <p:ext uri="{19B8F6BF-5375-455C-9EA6-DF929625EA0E}">
        <p15:presenceInfo xmlns:p15="http://schemas.microsoft.com/office/powerpoint/2012/main" userId="S::dwilco2@entergy.com::8ce0bcf8-741b-4446-a65a-41c5690e109c" providerId="AD"/>
      </p:ext>
    </p:extLst>
  </p:cmAuthor>
  <p:cmAuthor id="8" name="CHARLES, MIKE" initials="CM" lastIdx="1" clrIdx="7">
    <p:extLst>
      <p:ext uri="{19B8F6BF-5375-455C-9EA6-DF929625EA0E}">
        <p15:presenceInfo xmlns:p15="http://schemas.microsoft.com/office/powerpoint/2012/main" userId="S::gcharle@entergy.com::fa634984-27d5-44e4-b0f7-b6e54e38903d" providerId="AD"/>
      </p:ext>
    </p:extLst>
  </p:cmAuthor>
  <p:cmAuthor id="9" name="Barton, Harry M" initials="BHM" lastIdx="5" clrIdx="8">
    <p:extLst>
      <p:ext uri="{19B8F6BF-5375-455C-9EA6-DF929625EA0E}">
        <p15:presenceInfo xmlns:p15="http://schemas.microsoft.com/office/powerpoint/2012/main" userId="S::hbarton@entergy.com::16151b09-2eee-4df7-812b-2ec710839e39" providerId="AD"/>
      </p:ext>
    </p:extLst>
  </p:cmAuthor>
  <p:cmAuthor id="10" name="Hand Jr, Lawrence" initials="HL" lastIdx="2" clrIdx="9">
    <p:extLst>
      <p:ext uri="{19B8F6BF-5375-455C-9EA6-DF929625EA0E}">
        <p15:presenceInfo xmlns:p15="http://schemas.microsoft.com/office/powerpoint/2012/main" userId="S::lhand@entergy.com::fe52c582-e535-4bf3-a4dd-fbb3a59738fd" providerId="AD"/>
      </p:ext>
    </p:extLst>
  </p:cmAuthor>
  <p:cmAuthor id="11" name="Ingram, Elizabeth" initials="IE" lastIdx="10" clrIdx="10">
    <p:extLst>
      <p:ext uri="{19B8F6BF-5375-455C-9EA6-DF929625EA0E}">
        <p15:presenceInfo xmlns:p15="http://schemas.microsoft.com/office/powerpoint/2012/main" userId="S::eingram@entergy.com::a79b5cce-b933-4b35-a6c9-c7673646f6ae" providerId="AD"/>
      </p:ext>
    </p:extLst>
  </p:cmAuthor>
  <p:cmAuthor id="12" name="Sistrunk, Christopher" initials="SC" lastIdx="3" clrIdx="11">
    <p:extLst>
      <p:ext uri="{19B8F6BF-5375-455C-9EA6-DF929625EA0E}">
        <p15:presenceInfo xmlns:p15="http://schemas.microsoft.com/office/powerpoint/2012/main" userId="S::csistr1@entergy.com::c39d2e15-5045-4cf6-a442-d4994f9e97ab" providerId="AD"/>
      </p:ext>
    </p:extLst>
  </p:cmAuthor>
  <p:cmAuthor id="13" name="Author" initials="MJE" lastIdx="5" clrIdx="12">
    <p:extLst>
      <p:ext uri="{19B8F6BF-5375-455C-9EA6-DF929625EA0E}">
        <p15:presenceInfo xmlns:p15="http://schemas.microsoft.com/office/powerpoint/2012/main" userId="Author" providerId="None"/>
      </p:ext>
    </p:extLst>
  </p:cmAuthor>
  <p:cmAuthor id="14" name="Sawicki, Marc" initials="SM" lastIdx="1" clrIdx="13">
    <p:extLst>
      <p:ext uri="{19B8F6BF-5375-455C-9EA6-DF929625EA0E}">
        <p15:presenceInfo xmlns:p15="http://schemas.microsoft.com/office/powerpoint/2012/main" userId="S::msawick@entergy.com::1c1f22d1-8cde-4c84-a3b1-453a0f095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1E4778"/>
    <a:srgbClr val="204C5B"/>
    <a:srgbClr val="A19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Proposal Fixed Costs</cx:pt>
          <cx:pt idx="1">Transmission Cost</cx:pt>
          <cx:pt idx="2">Other Costs</cx:pt>
          <cx:pt idx="3">Variable Supply Cost Delta</cx:pt>
          <cx:pt idx="4">Capacity Value</cx:pt>
          <cx:pt idx="5">Net Cost (Benefit)</cx:pt>
        </cx:lvl>
      </cx:strDim>
      <cx:numDim type="val">
        <cx:f>Sheet1!$B$2:$B$7</cx:f>
        <cx:lvl ptCount="6" formatCode="General">
          <cx:pt idx="0">80</cx:pt>
          <cx:pt idx="1">30</cx:pt>
          <cx:pt idx="2">10</cx:pt>
          <cx:pt idx="3">-60</cx:pt>
          <cx:pt idx="4">-50</cx:pt>
          <cx:pt idx="5">10</cx:pt>
        </cx:lvl>
      </cx:numDim>
    </cx:data>
  </cx:chartData>
  <cx:chart>
    <cx:title pos="t" align="ctr" overlay="0">
      <cx:tx>
        <cx:txData>
          <cx:v>ELL Customer Net Cost/Benefit Calculation (Illustrative)</cx:v>
        </cx:txData>
      </cx:tx>
      <cx:txPr>
        <a:bodyPr spcFirstLastPara="1" vertOverflow="ellipsis" horzOverflow="overflow" wrap="square" lIns="0" tIns="0" rIns="0" bIns="0" anchor="ctr" anchorCtr="1"/>
        <a:lstStyle/>
        <a:p>
          <a:pPr algn="ctr" rtl="0">
            <a:defRPr sz="1200">
              <a:solidFill>
                <a:schemeClr val="tx1"/>
              </a:solidFill>
            </a:defRPr>
          </a:pPr>
          <a:r>
            <a:rPr lang="en-US" sz="1200" b="1" i="0" u="none" strike="noStrike" baseline="0">
              <a:solidFill>
                <a:schemeClr val="tx1"/>
              </a:solidFill>
              <a:latin typeface="Arial" panose="020B0604020202020204"/>
            </a:rPr>
            <a:t>ELL Customer Net Cost/Benefit Calculation (Illustrative)</a:t>
          </a:r>
        </a:p>
      </cx:txPr>
    </cx:title>
    <cx:plotArea>
      <cx:plotAreaRegion>
        <cx:series layoutId="waterfall" uniqueId="{8B41535A-3BCF-4A3D-9B87-733E3356A697}">
          <cx:tx>
            <cx:txData>
              <cx:f>Sheet1!$B$1</cx:f>
              <cx:v>Series1</cx:v>
            </cx:txData>
          </cx:tx>
          <cx:spPr>
            <a:ln w="6350">
              <a:solidFill>
                <a:schemeClr val="bg2">
                  <a:lumMod val="25000"/>
                </a:schemeClr>
              </a:solidFill>
            </a:ln>
          </cx:spPr>
          <cx:dataPt idx="0">
            <cx:spPr>
              <a:solidFill>
                <a:srgbClr val="4198B5"/>
              </a:solidFill>
            </cx:spPr>
          </cx:dataPt>
          <cx:dataPt idx="1">
            <cx:spPr>
              <a:solidFill>
                <a:srgbClr val="4198B5"/>
              </a:solidFill>
            </cx:spPr>
          </cx:dataPt>
          <cx:dataId val="0"/>
          <cx:layoutPr>
            <cx:subtotals>
              <cx:idx val="0"/>
              <cx:idx val="5"/>
            </cx:subtotals>
          </cx:layoutPr>
        </cx:series>
      </cx:plotAreaRegion>
      <cx:axis id="0">
        <cx:catScaling gapWidth="0.5"/>
        <cx:tickLabels/>
        <cx:txPr>
          <a:bodyPr spcFirstLastPara="1" vertOverflow="ellipsis" horzOverflow="overflow" wrap="square" lIns="0" tIns="0" rIns="0" bIns="0" anchor="ctr" anchorCtr="1"/>
          <a:lstStyle/>
          <a:p>
            <a:pPr algn="ctr" rtl="0">
              <a:defRPr sz="1000">
                <a:solidFill>
                  <a:schemeClr val="tx1"/>
                </a:solidFill>
              </a:defRPr>
            </a:pPr>
            <a:endParaRPr lang="en-US" sz="1000" b="0" i="0" u="none" strike="noStrike" baseline="0">
              <a:solidFill>
                <a:schemeClr val="tx1"/>
              </a:solidFill>
              <a:latin typeface="Arial" panose="020B0604020202020204"/>
            </a:endParaRPr>
          </a:p>
        </cx:txPr>
      </cx:axis>
      <cx:axis id="1" hidden="1">
        <cx:valScaling/>
        <cx:majorGridlines>
          <cx:spPr>
            <a:ln>
              <a:noFill/>
            </a:ln>
          </cx:spPr>
        </cx:majorGridlines>
        <cx:tickLabels/>
        <cx:txPr>
          <a:bodyPr vertOverflow="overflow" horzOverflow="overflow" wrap="square" lIns="0" tIns="0" rIns="0" bIns="0"/>
          <a:lstStyle/>
          <a:p>
            <a:pPr algn="ctr" rtl="0">
              <a:defRPr sz="1197"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a:solidFill>
                <a:schemeClr val="tx1"/>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2F2D7-1EE5-489F-8D82-0C5E8D8787D7}" type="doc">
      <dgm:prSet loTypeId="urn:microsoft.com/office/officeart/2008/layout/VerticalCurvedList" loCatId="list" qsTypeId="urn:microsoft.com/office/officeart/2005/8/quickstyle/3d4" qsCatId="3D" csTypeId="urn:microsoft.com/office/officeart/2005/8/colors/accent0_3" csCatId="mainScheme" phldr="1"/>
      <dgm:spPr/>
      <dgm:t>
        <a:bodyPr/>
        <a:lstStyle/>
        <a:p>
          <a:endParaRPr lang="en-US"/>
        </a:p>
      </dgm:t>
    </dgm:pt>
    <dgm:pt modelId="{07FB06A1-25B1-47E1-9630-C7EFB6C21200}">
      <dgm:prSet phldrT="[Text]"/>
      <dgm:spPr/>
      <dgm:t>
        <a:bodyPr/>
        <a:lstStyle/>
        <a:p>
          <a:r>
            <a:rPr lang="en-US"/>
            <a:t>Process Safeguards</a:t>
          </a:r>
        </a:p>
      </dgm:t>
    </dgm:pt>
    <dgm:pt modelId="{0865642D-BC05-4C25-AB91-1B9168D30407}" type="parTrans" cxnId="{DAEB069D-F272-40EC-A5CA-099794C14210}">
      <dgm:prSet/>
      <dgm:spPr/>
      <dgm:t>
        <a:bodyPr/>
        <a:lstStyle/>
        <a:p>
          <a:endParaRPr lang="en-US"/>
        </a:p>
      </dgm:t>
    </dgm:pt>
    <dgm:pt modelId="{269265BD-7B31-448C-853C-C164FD2E6B7E}" type="sibTrans" cxnId="{DAEB069D-F272-40EC-A5CA-099794C14210}">
      <dgm:prSet/>
      <dgm:spPr/>
      <dgm:t>
        <a:bodyPr/>
        <a:lstStyle/>
        <a:p>
          <a:endParaRPr lang="en-US"/>
        </a:p>
      </dgm:t>
    </dgm:pt>
    <dgm:pt modelId="{2B9D7BDB-BF07-4A1B-80DD-6CFEC2E82772}">
      <dgm:prSet phldrT="[Text]"/>
      <dgm:spPr/>
      <dgm:t>
        <a:bodyPr/>
        <a:lstStyle/>
        <a:p>
          <a:r>
            <a:rPr lang="en-US"/>
            <a:t>Q&amp;A Session</a:t>
          </a:r>
        </a:p>
      </dgm:t>
    </dgm:pt>
    <dgm:pt modelId="{30EC027A-453F-42AB-8FFB-771DB2C121A2}" type="parTrans" cxnId="{5D5405D7-45EB-491C-A93C-228E55F47BA8}">
      <dgm:prSet/>
      <dgm:spPr/>
      <dgm:t>
        <a:bodyPr/>
        <a:lstStyle/>
        <a:p>
          <a:endParaRPr lang="en-US"/>
        </a:p>
      </dgm:t>
    </dgm:pt>
    <dgm:pt modelId="{C20DB2D4-2891-442A-84BE-775ACD1C8FF7}" type="sibTrans" cxnId="{5D5405D7-45EB-491C-A93C-228E55F47BA8}">
      <dgm:prSet/>
      <dgm:spPr/>
      <dgm:t>
        <a:bodyPr/>
        <a:lstStyle/>
        <a:p>
          <a:endParaRPr lang="en-US"/>
        </a:p>
      </dgm:t>
    </dgm:pt>
    <dgm:pt modelId="{F1572E6B-5DB1-4610-8419-A9362832860F}">
      <dgm:prSet phldrT="[Text]"/>
      <dgm:spPr/>
      <dgm:t>
        <a:bodyPr/>
        <a:lstStyle/>
        <a:p>
          <a:r>
            <a:rPr lang="en-US"/>
            <a:t>RFP Process &amp; Evaluations </a:t>
          </a:r>
        </a:p>
      </dgm:t>
    </dgm:pt>
    <dgm:pt modelId="{F6C37BEC-AFE5-452C-9140-FA60CC29F413}" type="parTrans" cxnId="{BB3C5167-3FEB-4998-92A7-81C722A000C2}">
      <dgm:prSet/>
      <dgm:spPr/>
      <dgm:t>
        <a:bodyPr/>
        <a:lstStyle/>
        <a:p>
          <a:endParaRPr lang="en-US"/>
        </a:p>
      </dgm:t>
    </dgm:pt>
    <dgm:pt modelId="{330AC11E-105B-4341-8A7D-D04A0D9BB2EF}" type="sibTrans" cxnId="{BB3C5167-3FEB-4998-92A7-81C722A000C2}">
      <dgm:prSet/>
      <dgm:spPr/>
      <dgm:t>
        <a:bodyPr/>
        <a:lstStyle/>
        <a:p>
          <a:endParaRPr lang="en-US"/>
        </a:p>
      </dgm:t>
    </dgm:pt>
    <dgm:pt modelId="{C82D129C-1109-4762-92C1-240ED43334D6}">
      <dgm:prSet phldrT="[Text]"/>
      <dgm:spPr/>
      <dgm:t>
        <a:bodyPr/>
        <a:lstStyle/>
        <a:p>
          <a:r>
            <a:rPr lang="en-US"/>
            <a:t>Introductions</a:t>
          </a:r>
        </a:p>
      </dgm:t>
    </dgm:pt>
    <dgm:pt modelId="{946F3B0D-E2C2-4B09-AA99-ABC153BB7247}" type="parTrans" cxnId="{09F1B846-6FD6-4850-8403-11B13402B2B0}">
      <dgm:prSet/>
      <dgm:spPr/>
      <dgm:t>
        <a:bodyPr/>
        <a:lstStyle/>
        <a:p>
          <a:endParaRPr lang="en-US"/>
        </a:p>
      </dgm:t>
    </dgm:pt>
    <dgm:pt modelId="{1FB11B89-F578-4FB9-86B9-5365F266A6B2}" type="sibTrans" cxnId="{09F1B846-6FD6-4850-8403-11B13402B2B0}">
      <dgm:prSet/>
      <dgm:spPr/>
      <dgm:t>
        <a:bodyPr/>
        <a:lstStyle/>
        <a:p>
          <a:endParaRPr lang="en-US"/>
        </a:p>
      </dgm:t>
    </dgm:pt>
    <dgm:pt modelId="{A6709A90-8544-46D5-91DC-61251A6393CD}">
      <dgm:prSet phldrT="[Text]"/>
      <dgm:spPr/>
      <dgm:t>
        <a:bodyPr/>
        <a:lstStyle/>
        <a:p>
          <a:r>
            <a:rPr lang="en-US" dirty="0"/>
            <a:t>RFP Scope Summary &amp; Schedule</a:t>
          </a:r>
        </a:p>
      </dgm:t>
    </dgm:pt>
    <dgm:pt modelId="{58E78AE7-78DA-406D-A5BE-B7CAD399FC85}" type="parTrans" cxnId="{8C3F153B-61F3-4F49-9E18-A8AAE1E8DA0E}">
      <dgm:prSet/>
      <dgm:spPr/>
      <dgm:t>
        <a:bodyPr/>
        <a:lstStyle/>
        <a:p>
          <a:endParaRPr lang="en-US"/>
        </a:p>
      </dgm:t>
    </dgm:pt>
    <dgm:pt modelId="{7853CF3E-AA7B-4D9D-9C63-BFF271A8E6EF}" type="sibTrans" cxnId="{8C3F153B-61F3-4F49-9E18-A8AAE1E8DA0E}">
      <dgm:prSet/>
      <dgm:spPr/>
      <dgm:t>
        <a:bodyPr/>
        <a:lstStyle/>
        <a:p>
          <a:endParaRPr lang="en-US"/>
        </a:p>
      </dgm:t>
    </dgm:pt>
    <dgm:pt modelId="{66BCA642-17C7-4309-A88F-2F408B443AB9}" type="pres">
      <dgm:prSet presAssocID="{8C42F2D7-1EE5-489F-8D82-0C5E8D8787D7}" presName="Name0" presStyleCnt="0">
        <dgm:presLayoutVars>
          <dgm:chMax val="7"/>
          <dgm:chPref val="7"/>
          <dgm:dir/>
        </dgm:presLayoutVars>
      </dgm:prSet>
      <dgm:spPr/>
    </dgm:pt>
    <dgm:pt modelId="{4C895406-DA86-4E1C-A350-23244D249FA8}" type="pres">
      <dgm:prSet presAssocID="{8C42F2D7-1EE5-489F-8D82-0C5E8D8787D7}" presName="Name1" presStyleCnt="0"/>
      <dgm:spPr/>
    </dgm:pt>
    <dgm:pt modelId="{D9FAB232-7314-4AF8-94BE-527ECB9F4CE1}" type="pres">
      <dgm:prSet presAssocID="{8C42F2D7-1EE5-489F-8D82-0C5E8D8787D7}" presName="cycle" presStyleCnt="0"/>
      <dgm:spPr/>
    </dgm:pt>
    <dgm:pt modelId="{D574C293-7C05-4D4A-AE82-37541846A811}" type="pres">
      <dgm:prSet presAssocID="{8C42F2D7-1EE5-489F-8D82-0C5E8D8787D7}" presName="srcNode" presStyleLbl="node1" presStyleIdx="0" presStyleCnt="5"/>
      <dgm:spPr/>
    </dgm:pt>
    <dgm:pt modelId="{0A313AD0-3A9D-4892-A213-EC559166B148}" type="pres">
      <dgm:prSet presAssocID="{8C42F2D7-1EE5-489F-8D82-0C5E8D8787D7}" presName="conn" presStyleLbl="parChTrans1D2" presStyleIdx="0" presStyleCnt="1"/>
      <dgm:spPr/>
    </dgm:pt>
    <dgm:pt modelId="{938EE3C7-3794-47C8-9043-82ADF60D0607}" type="pres">
      <dgm:prSet presAssocID="{8C42F2D7-1EE5-489F-8D82-0C5E8D8787D7}" presName="extraNode" presStyleLbl="node1" presStyleIdx="0" presStyleCnt="5"/>
      <dgm:spPr/>
    </dgm:pt>
    <dgm:pt modelId="{5B2179B9-672F-4881-AECE-A36587AA4771}" type="pres">
      <dgm:prSet presAssocID="{8C42F2D7-1EE5-489F-8D82-0C5E8D8787D7}" presName="dstNode" presStyleLbl="node1" presStyleIdx="0" presStyleCnt="5"/>
      <dgm:spPr/>
    </dgm:pt>
    <dgm:pt modelId="{7678B703-FA1F-4DA7-A600-8FEDA80EE030}" type="pres">
      <dgm:prSet presAssocID="{C82D129C-1109-4762-92C1-240ED43334D6}" presName="text_1" presStyleLbl="node1" presStyleIdx="0" presStyleCnt="5">
        <dgm:presLayoutVars>
          <dgm:bulletEnabled val="1"/>
        </dgm:presLayoutVars>
      </dgm:prSet>
      <dgm:spPr/>
    </dgm:pt>
    <dgm:pt modelId="{FD3B6017-F2BF-4AE2-9A23-B4B3AAD11394}" type="pres">
      <dgm:prSet presAssocID="{C82D129C-1109-4762-92C1-240ED43334D6}" presName="accent_1" presStyleCnt="0"/>
      <dgm:spPr/>
    </dgm:pt>
    <dgm:pt modelId="{B5321007-D90F-42C4-A754-AED18EB167C4}" type="pres">
      <dgm:prSet presAssocID="{C82D129C-1109-4762-92C1-240ED43334D6}" presName="accentRepeatNode" presStyleLbl="solidFgAcc1" presStyleIdx="0" presStyleCnt="5"/>
      <dgm:spPr/>
    </dgm:pt>
    <dgm:pt modelId="{23826054-F8D7-4E48-99E1-7F124D5767DF}" type="pres">
      <dgm:prSet presAssocID="{A6709A90-8544-46D5-91DC-61251A6393CD}" presName="text_2" presStyleLbl="node1" presStyleIdx="1" presStyleCnt="5">
        <dgm:presLayoutVars>
          <dgm:bulletEnabled val="1"/>
        </dgm:presLayoutVars>
      </dgm:prSet>
      <dgm:spPr/>
    </dgm:pt>
    <dgm:pt modelId="{2E02105F-F325-46BB-BB43-3FE63B901CEF}" type="pres">
      <dgm:prSet presAssocID="{A6709A90-8544-46D5-91DC-61251A6393CD}" presName="accent_2" presStyleCnt="0"/>
      <dgm:spPr/>
    </dgm:pt>
    <dgm:pt modelId="{CED6B5E7-2008-40C4-9E9A-798F688A0CFB}" type="pres">
      <dgm:prSet presAssocID="{A6709A90-8544-46D5-91DC-61251A6393CD}" presName="accentRepeatNode" presStyleLbl="solidFgAcc1" presStyleIdx="1" presStyleCnt="5"/>
      <dgm:spPr/>
    </dgm:pt>
    <dgm:pt modelId="{B8F9994F-DEDD-4999-8B45-02CFD111EFC7}" type="pres">
      <dgm:prSet presAssocID="{F1572E6B-5DB1-4610-8419-A9362832860F}" presName="text_3" presStyleLbl="node1" presStyleIdx="2" presStyleCnt="5">
        <dgm:presLayoutVars>
          <dgm:bulletEnabled val="1"/>
        </dgm:presLayoutVars>
      </dgm:prSet>
      <dgm:spPr/>
    </dgm:pt>
    <dgm:pt modelId="{3A9A41F2-57DE-46EC-B78D-24FF87E2E883}" type="pres">
      <dgm:prSet presAssocID="{F1572E6B-5DB1-4610-8419-A9362832860F}" presName="accent_3" presStyleCnt="0"/>
      <dgm:spPr/>
    </dgm:pt>
    <dgm:pt modelId="{00EEC57C-6B07-4F4A-A594-164A36EFB0B8}" type="pres">
      <dgm:prSet presAssocID="{F1572E6B-5DB1-4610-8419-A9362832860F}" presName="accentRepeatNode" presStyleLbl="solidFgAcc1" presStyleIdx="2" presStyleCnt="5"/>
      <dgm:spPr/>
    </dgm:pt>
    <dgm:pt modelId="{E588A1FD-FA83-4A66-8E81-498C39D50C97}" type="pres">
      <dgm:prSet presAssocID="{07FB06A1-25B1-47E1-9630-C7EFB6C21200}" presName="text_4" presStyleLbl="node1" presStyleIdx="3" presStyleCnt="5">
        <dgm:presLayoutVars>
          <dgm:bulletEnabled val="1"/>
        </dgm:presLayoutVars>
      </dgm:prSet>
      <dgm:spPr/>
    </dgm:pt>
    <dgm:pt modelId="{ED35CDE7-93BC-41D2-B878-EF97C04033E5}" type="pres">
      <dgm:prSet presAssocID="{07FB06A1-25B1-47E1-9630-C7EFB6C21200}" presName="accent_4" presStyleCnt="0"/>
      <dgm:spPr/>
    </dgm:pt>
    <dgm:pt modelId="{5294CA0A-5C84-4361-B1A5-5894CA6E2DAB}" type="pres">
      <dgm:prSet presAssocID="{07FB06A1-25B1-47E1-9630-C7EFB6C21200}" presName="accentRepeatNode" presStyleLbl="solidFgAcc1" presStyleIdx="3" presStyleCnt="5"/>
      <dgm:spPr/>
    </dgm:pt>
    <dgm:pt modelId="{3D1E91FD-BF77-4A2E-B92C-870E60061E77}" type="pres">
      <dgm:prSet presAssocID="{2B9D7BDB-BF07-4A1B-80DD-6CFEC2E82772}" presName="text_5" presStyleLbl="node1" presStyleIdx="4" presStyleCnt="5">
        <dgm:presLayoutVars>
          <dgm:bulletEnabled val="1"/>
        </dgm:presLayoutVars>
      </dgm:prSet>
      <dgm:spPr/>
    </dgm:pt>
    <dgm:pt modelId="{F2D7C55E-296A-422F-82DB-8B9FEC5C2C70}" type="pres">
      <dgm:prSet presAssocID="{2B9D7BDB-BF07-4A1B-80DD-6CFEC2E82772}" presName="accent_5" presStyleCnt="0"/>
      <dgm:spPr/>
    </dgm:pt>
    <dgm:pt modelId="{34DDAE28-EE27-4DF0-9B95-1C118AE86EB3}" type="pres">
      <dgm:prSet presAssocID="{2B9D7BDB-BF07-4A1B-80DD-6CFEC2E82772}" presName="accentRepeatNode" presStyleLbl="solidFgAcc1" presStyleIdx="4" presStyleCnt="5"/>
      <dgm:spPr/>
    </dgm:pt>
  </dgm:ptLst>
  <dgm:cxnLst>
    <dgm:cxn modelId="{8C3F153B-61F3-4F49-9E18-A8AAE1E8DA0E}" srcId="{8C42F2D7-1EE5-489F-8D82-0C5E8D8787D7}" destId="{A6709A90-8544-46D5-91DC-61251A6393CD}" srcOrd="1" destOrd="0" parTransId="{58E78AE7-78DA-406D-A5BE-B7CAD399FC85}" sibTransId="{7853CF3E-AA7B-4D9D-9C63-BFF271A8E6EF}"/>
    <dgm:cxn modelId="{09F1B846-6FD6-4850-8403-11B13402B2B0}" srcId="{8C42F2D7-1EE5-489F-8D82-0C5E8D8787D7}" destId="{C82D129C-1109-4762-92C1-240ED43334D6}" srcOrd="0" destOrd="0" parTransId="{946F3B0D-E2C2-4B09-AA99-ABC153BB7247}" sibTransId="{1FB11B89-F578-4FB9-86B9-5365F266A6B2}"/>
    <dgm:cxn modelId="{BB3C5167-3FEB-4998-92A7-81C722A000C2}" srcId="{8C42F2D7-1EE5-489F-8D82-0C5E8D8787D7}" destId="{F1572E6B-5DB1-4610-8419-A9362832860F}" srcOrd="2" destOrd="0" parTransId="{F6C37BEC-AFE5-452C-9140-FA60CC29F413}" sibTransId="{330AC11E-105B-4341-8A7D-D04A0D9BB2EF}"/>
    <dgm:cxn modelId="{54E4B76C-58C5-48BD-B198-A89316317601}" type="presOf" srcId="{F1572E6B-5DB1-4610-8419-A9362832860F}" destId="{B8F9994F-DEDD-4999-8B45-02CFD111EFC7}" srcOrd="0" destOrd="0" presId="urn:microsoft.com/office/officeart/2008/layout/VerticalCurvedList"/>
    <dgm:cxn modelId="{CBCE5952-3F67-49CA-AB00-38143C3A6CAE}" type="presOf" srcId="{1FB11B89-F578-4FB9-86B9-5365F266A6B2}" destId="{0A313AD0-3A9D-4892-A213-EC559166B148}" srcOrd="0" destOrd="0" presId="urn:microsoft.com/office/officeart/2008/layout/VerticalCurvedList"/>
    <dgm:cxn modelId="{DAEB069D-F272-40EC-A5CA-099794C14210}" srcId="{8C42F2D7-1EE5-489F-8D82-0C5E8D8787D7}" destId="{07FB06A1-25B1-47E1-9630-C7EFB6C21200}" srcOrd="3" destOrd="0" parTransId="{0865642D-BC05-4C25-AB91-1B9168D30407}" sibTransId="{269265BD-7B31-448C-853C-C164FD2E6B7E}"/>
    <dgm:cxn modelId="{E59D2FB7-5B7A-4274-B126-0971DB59F6FD}" type="presOf" srcId="{A6709A90-8544-46D5-91DC-61251A6393CD}" destId="{23826054-F8D7-4E48-99E1-7F124D5767DF}" srcOrd="0" destOrd="0" presId="urn:microsoft.com/office/officeart/2008/layout/VerticalCurvedList"/>
    <dgm:cxn modelId="{12C022CA-1F77-4022-8B25-AC618F0E7B10}" type="presOf" srcId="{8C42F2D7-1EE5-489F-8D82-0C5E8D8787D7}" destId="{66BCA642-17C7-4309-A88F-2F408B443AB9}" srcOrd="0" destOrd="0" presId="urn:microsoft.com/office/officeart/2008/layout/VerticalCurvedList"/>
    <dgm:cxn modelId="{D76D65CD-BD25-4337-94C2-121891999884}" type="presOf" srcId="{07FB06A1-25B1-47E1-9630-C7EFB6C21200}" destId="{E588A1FD-FA83-4A66-8E81-498C39D50C97}" srcOrd="0" destOrd="0" presId="urn:microsoft.com/office/officeart/2008/layout/VerticalCurvedList"/>
    <dgm:cxn modelId="{5D5405D7-45EB-491C-A93C-228E55F47BA8}" srcId="{8C42F2D7-1EE5-489F-8D82-0C5E8D8787D7}" destId="{2B9D7BDB-BF07-4A1B-80DD-6CFEC2E82772}" srcOrd="4" destOrd="0" parTransId="{30EC027A-453F-42AB-8FFB-771DB2C121A2}" sibTransId="{C20DB2D4-2891-442A-84BE-775ACD1C8FF7}"/>
    <dgm:cxn modelId="{5C58DBF0-3239-48BB-96AF-363199D3D7C8}" type="presOf" srcId="{2B9D7BDB-BF07-4A1B-80DD-6CFEC2E82772}" destId="{3D1E91FD-BF77-4A2E-B92C-870E60061E77}" srcOrd="0" destOrd="0" presId="urn:microsoft.com/office/officeart/2008/layout/VerticalCurvedList"/>
    <dgm:cxn modelId="{70F045F6-B443-46D3-BD3A-770E2F6FD1C4}" type="presOf" srcId="{C82D129C-1109-4762-92C1-240ED43334D6}" destId="{7678B703-FA1F-4DA7-A600-8FEDA80EE030}" srcOrd="0" destOrd="0" presId="urn:microsoft.com/office/officeart/2008/layout/VerticalCurvedList"/>
    <dgm:cxn modelId="{D6018391-A12D-407D-B200-C4C82DC1C973}" type="presParOf" srcId="{66BCA642-17C7-4309-A88F-2F408B443AB9}" destId="{4C895406-DA86-4E1C-A350-23244D249FA8}" srcOrd="0" destOrd="0" presId="urn:microsoft.com/office/officeart/2008/layout/VerticalCurvedList"/>
    <dgm:cxn modelId="{E35E4425-DE1A-43A0-8EF6-DA77A9FBC940}" type="presParOf" srcId="{4C895406-DA86-4E1C-A350-23244D249FA8}" destId="{D9FAB232-7314-4AF8-94BE-527ECB9F4CE1}" srcOrd="0" destOrd="0" presId="urn:microsoft.com/office/officeart/2008/layout/VerticalCurvedList"/>
    <dgm:cxn modelId="{0814F59C-0237-42BE-A0A6-ADC9E6C81991}" type="presParOf" srcId="{D9FAB232-7314-4AF8-94BE-527ECB9F4CE1}" destId="{D574C293-7C05-4D4A-AE82-37541846A811}" srcOrd="0" destOrd="0" presId="urn:microsoft.com/office/officeart/2008/layout/VerticalCurvedList"/>
    <dgm:cxn modelId="{04041754-2AF3-424F-B2E4-A765DACE72B7}" type="presParOf" srcId="{D9FAB232-7314-4AF8-94BE-527ECB9F4CE1}" destId="{0A313AD0-3A9D-4892-A213-EC559166B148}" srcOrd="1" destOrd="0" presId="urn:microsoft.com/office/officeart/2008/layout/VerticalCurvedList"/>
    <dgm:cxn modelId="{BDE8AE9F-2BEA-4C6E-8D48-2DA95A7FEAB0}" type="presParOf" srcId="{D9FAB232-7314-4AF8-94BE-527ECB9F4CE1}" destId="{938EE3C7-3794-47C8-9043-82ADF60D0607}" srcOrd="2" destOrd="0" presId="urn:microsoft.com/office/officeart/2008/layout/VerticalCurvedList"/>
    <dgm:cxn modelId="{9D2E5A0F-5D55-4F27-9710-8DE4CF885E3F}" type="presParOf" srcId="{D9FAB232-7314-4AF8-94BE-527ECB9F4CE1}" destId="{5B2179B9-672F-4881-AECE-A36587AA4771}" srcOrd="3" destOrd="0" presId="urn:microsoft.com/office/officeart/2008/layout/VerticalCurvedList"/>
    <dgm:cxn modelId="{B44A3CA7-1737-4D23-9527-0F558A685592}" type="presParOf" srcId="{4C895406-DA86-4E1C-A350-23244D249FA8}" destId="{7678B703-FA1F-4DA7-A600-8FEDA80EE030}" srcOrd="1" destOrd="0" presId="urn:microsoft.com/office/officeart/2008/layout/VerticalCurvedList"/>
    <dgm:cxn modelId="{47AA389B-6209-4A66-893D-80C710C31028}" type="presParOf" srcId="{4C895406-DA86-4E1C-A350-23244D249FA8}" destId="{FD3B6017-F2BF-4AE2-9A23-B4B3AAD11394}" srcOrd="2" destOrd="0" presId="urn:microsoft.com/office/officeart/2008/layout/VerticalCurvedList"/>
    <dgm:cxn modelId="{805FF37E-CF3E-4E86-B971-03319BE2886E}" type="presParOf" srcId="{FD3B6017-F2BF-4AE2-9A23-B4B3AAD11394}" destId="{B5321007-D90F-42C4-A754-AED18EB167C4}" srcOrd="0" destOrd="0" presId="urn:microsoft.com/office/officeart/2008/layout/VerticalCurvedList"/>
    <dgm:cxn modelId="{EF99E9AE-3713-4041-B8C0-9FD286D6B277}" type="presParOf" srcId="{4C895406-DA86-4E1C-A350-23244D249FA8}" destId="{23826054-F8D7-4E48-99E1-7F124D5767DF}" srcOrd="3" destOrd="0" presId="urn:microsoft.com/office/officeart/2008/layout/VerticalCurvedList"/>
    <dgm:cxn modelId="{F07E3C9A-D879-4269-B5F3-9A5A51ECB343}" type="presParOf" srcId="{4C895406-DA86-4E1C-A350-23244D249FA8}" destId="{2E02105F-F325-46BB-BB43-3FE63B901CEF}" srcOrd="4" destOrd="0" presId="urn:microsoft.com/office/officeart/2008/layout/VerticalCurvedList"/>
    <dgm:cxn modelId="{029A0CDD-F1D4-4932-AB93-1117F363C8D9}" type="presParOf" srcId="{2E02105F-F325-46BB-BB43-3FE63B901CEF}" destId="{CED6B5E7-2008-40C4-9E9A-798F688A0CFB}" srcOrd="0" destOrd="0" presId="urn:microsoft.com/office/officeart/2008/layout/VerticalCurvedList"/>
    <dgm:cxn modelId="{61C4755F-757D-4771-AE03-422ECA18716B}" type="presParOf" srcId="{4C895406-DA86-4E1C-A350-23244D249FA8}" destId="{B8F9994F-DEDD-4999-8B45-02CFD111EFC7}" srcOrd="5" destOrd="0" presId="urn:microsoft.com/office/officeart/2008/layout/VerticalCurvedList"/>
    <dgm:cxn modelId="{D727D4F5-B5FD-42B8-B8FD-A308808B8054}" type="presParOf" srcId="{4C895406-DA86-4E1C-A350-23244D249FA8}" destId="{3A9A41F2-57DE-46EC-B78D-24FF87E2E883}" srcOrd="6" destOrd="0" presId="urn:microsoft.com/office/officeart/2008/layout/VerticalCurvedList"/>
    <dgm:cxn modelId="{780EA38E-90CB-4254-83ED-C2C61EFE0CC4}" type="presParOf" srcId="{3A9A41F2-57DE-46EC-B78D-24FF87E2E883}" destId="{00EEC57C-6B07-4F4A-A594-164A36EFB0B8}" srcOrd="0" destOrd="0" presId="urn:microsoft.com/office/officeart/2008/layout/VerticalCurvedList"/>
    <dgm:cxn modelId="{CA06306F-C9F2-41AB-BB6B-827DB99A44DA}" type="presParOf" srcId="{4C895406-DA86-4E1C-A350-23244D249FA8}" destId="{E588A1FD-FA83-4A66-8E81-498C39D50C97}" srcOrd="7" destOrd="0" presId="urn:microsoft.com/office/officeart/2008/layout/VerticalCurvedList"/>
    <dgm:cxn modelId="{7799289D-59A3-41C8-8BF3-992F069C3E80}" type="presParOf" srcId="{4C895406-DA86-4E1C-A350-23244D249FA8}" destId="{ED35CDE7-93BC-41D2-B878-EF97C04033E5}" srcOrd="8" destOrd="0" presId="urn:microsoft.com/office/officeart/2008/layout/VerticalCurvedList"/>
    <dgm:cxn modelId="{BE0F5492-C733-42B6-BFC1-33FF07B532D9}" type="presParOf" srcId="{ED35CDE7-93BC-41D2-B878-EF97C04033E5}" destId="{5294CA0A-5C84-4361-B1A5-5894CA6E2DAB}" srcOrd="0" destOrd="0" presId="urn:microsoft.com/office/officeart/2008/layout/VerticalCurvedList"/>
    <dgm:cxn modelId="{1088DDBE-F482-441D-AB3D-0868E25564E4}" type="presParOf" srcId="{4C895406-DA86-4E1C-A350-23244D249FA8}" destId="{3D1E91FD-BF77-4A2E-B92C-870E60061E77}" srcOrd="9" destOrd="0" presId="urn:microsoft.com/office/officeart/2008/layout/VerticalCurvedList"/>
    <dgm:cxn modelId="{30B0080A-1DAA-442D-A51E-79ED8F68B566}" type="presParOf" srcId="{4C895406-DA86-4E1C-A350-23244D249FA8}" destId="{F2D7C55E-296A-422F-82DB-8B9FEC5C2C70}" srcOrd="10" destOrd="0" presId="urn:microsoft.com/office/officeart/2008/layout/VerticalCurvedList"/>
    <dgm:cxn modelId="{16364B81-48F1-4AD9-9C29-391EC3AFE65A}" type="presParOf" srcId="{F2D7C55E-296A-422F-82DB-8B9FEC5C2C70}" destId="{34DDAE28-EE27-4DF0-9B95-1C118AE86E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13AD0-3A9D-4892-A213-EC559166B148}">
      <dsp:nvSpPr>
        <dsp:cNvPr id="0" name=""/>
        <dsp:cNvSpPr/>
      </dsp:nvSpPr>
      <dsp:spPr>
        <a:xfrm>
          <a:off x="-5751473" y="-880323"/>
          <a:ext cx="6847412" cy="6847412"/>
        </a:xfrm>
        <a:prstGeom prst="blockArc">
          <a:avLst>
            <a:gd name="adj1" fmla="val 18900000"/>
            <a:gd name="adj2" fmla="val 2700000"/>
            <a:gd name="adj3" fmla="val 315"/>
          </a:avLst>
        </a:pr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678B703-FA1F-4DA7-A600-8FEDA80EE030}">
      <dsp:nvSpPr>
        <dsp:cNvPr id="0" name=""/>
        <dsp:cNvSpPr/>
      </dsp:nvSpPr>
      <dsp:spPr>
        <a:xfrm>
          <a:off x="479047" y="317821"/>
          <a:ext cx="10012872" cy="636049"/>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486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Introductions</a:t>
          </a:r>
        </a:p>
      </dsp:txBody>
      <dsp:txXfrm>
        <a:off x="479047" y="317821"/>
        <a:ext cx="10012872" cy="636049"/>
      </dsp:txXfrm>
    </dsp:sp>
    <dsp:sp modelId="{B5321007-D90F-42C4-A754-AED18EB167C4}">
      <dsp:nvSpPr>
        <dsp:cNvPr id="0" name=""/>
        <dsp:cNvSpPr/>
      </dsp:nvSpPr>
      <dsp:spPr>
        <a:xfrm>
          <a:off x="81517" y="238314"/>
          <a:ext cx="795061" cy="79506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3826054-F8D7-4E48-99E1-7F124D5767DF}">
      <dsp:nvSpPr>
        <dsp:cNvPr id="0" name=""/>
        <dsp:cNvSpPr/>
      </dsp:nvSpPr>
      <dsp:spPr>
        <a:xfrm>
          <a:off x="934822" y="1271589"/>
          <a:ext cx="9557097" cy="636049"/>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486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RFP Scope Summary &amp; Schedule</a:t>
          </a:r>
        </a:p>
      </dsp:txBody>
      <dsp:txXfrm>
        <a:off x="934822" y="1271589"/>
        <a:ext cx="9557097" cy="636049"/>
      </dsp:txXfrm>
    </dsp:sp>
    <dsp:sp modelId="{CED6B5E7-2008-40C4-9E9A-798F688A0CFB}">
      <dsp:nvSpPr>
        <dsp:cNvPr id="0" name=""/>
        <dsp:cNvSpPr/>
      </dsp:nvSpPr>
      <dsp:spPr>
        <a:xfrm>
          <a:off x="537291" y="1192083"/>
          <a:ext cx="795061" cy="79506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8F9994F-DEDD-4999-8B45-02CFD111EFC7}">
      <dsp:nvSpPr>
        <dsp:cNvPr id="0" name=""/>
        <dsp:cNvSpPr/>
      </dsp:nvSpPr>
      <dsp:spPr>
        <a:xfrm>
          <a:off x="1074708" y="2225357"/>
          <a:ext cx="9417211" cy="636049"/>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486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RFP Process &amp; Evaluations </a:t>
          </a:r>
        </a:p>
      </dsp:txBody>
      <dsp:txXfrm>
        <a:off x="1074708" y="2225357"/>
        <a:ext cx="9417211" cy="636049"/>
      </dsp:txXfrm>
    </dsp:sp>
    <dsp:sp modelId="{00EEC57C-6B07-4F4A-A594-164A36EFB0B8}">
      <dsp:nvSpPr>
        <dsp:cNvPr id="0" name=""/>
        <dsp:cNvSpPr/>
      </dsp:nvSpPr>
      <dsp:spPr>
        <a:xfrm>
          <a:off x="677177" y="2145851"/>
          <a:ext cx="795061" cy="79506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588A1FD-FA83-4A66-8E81-498C39D50C97}">
      <dsp:nvSpPr>
        <dsp:cNvPr id="0" name=""/>
        <dsp:cNvSpPr/>
      </dsp:nvSpPr>
      <dsp:spPr>
        <a:xfrm>
          <a:off x="934822" y="3179126"/>
          <a:ext cx="9557097" cy="636049"/>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486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Process Safeguards</a:t>
          </a:r>
        </a:p>
      </dsp:txBody>
      <dsp:txXfrm>
        <a:off x="934822" y="3179126"/>
        <a:ext cx="9557097" cy="636049"/>
      </dsp:txXfrm>
    </dsp:sp>
    <dsp:sp modelId="{5294CA0A-5C84-4361-B1A5-5894CA6E2DAB}">
      <dsp:nvSpPr>
        <dsp:cNvPr id="0" name=""/>
        <dsp:cNvSpPr/>
      </dsp:nvSpPr>
      <dsp:spPr>
        <a:xfrm>
          <a:off x="537291" y="3099620"/>
          <a:ext cx="795061" cy="79506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D1E91FD-BF77-4A2E-B92C-870E60061E77}">
      <dsp:nvSpPr>
        <dsp:cNvPr id="0" name=""/>
        <dsp:cNvSpPr/>
      </dsp:nvSpPr>
      <dsp:spPr>
        <a:xfrm>
          <a:off x="479047" y="4132894"/>
          <a:ext cx="10012872" cy="636049"/>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486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Q&amp;A Session</a:t>
          </a:r>
        </a:p>
      </dsp:txBody>
      <dsp:txXfrm>
        <a:off x="479047" y="4132894"/>
        <a:ext cx="10012872" cy="636049"/>
      </dsp:txXfrm>
    </dsp:sp>
    <dsp:sp modelId="{34DDAE28-EE27-4DF0-9B95-1C118AE86EB3}">
      <dsp:nvSpPr>
        <dsp:cNvPr id="0" name=""/>
        <dsp:cNvSpPr/>
      </dsp:nvSpPr>
      <dsp:spPr>
        <a:xfrm>
          <a:off x="81517" y="4053388"/>
          <a:ext cx="795061" cy="795061"/>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BA6C460-EFE7-40FB-915A-EF8BB7F48A29}" type="datetimeFigureOut">
              <a:rPr lang="en-US" smtClean="0"/>
              <a:t>7/31/2025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F033D9A-C04A-439E-B3C5-834B46683236}" type="slidenum">
              <a:rPr lang="en-US" smtClean="0"/>
              <a:t>‹#›</a:t>
            </a:fld>
            <a:endParaRPr lang="en-US"/>
          </a:p>
        </p:txBody>
      </p:sp>
    </p:spTree>
    <p:extLst>
      <p:ext uri="{BB962C8B-B14F-4D97-AF65-F5344CB8AC3E}">
        <p14:creationId xmlns:p14="http://schemas.microsoft.com/office/powerpoint/2010/main" val="237418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Submitting questions to the RFP inbox helps to ensure </a:t>
            </a:r>
            <a:r>
              <a:rPr lang="en-US" sz="1300" kern="0"/>
              <a:t>ELL has an accurate record of each question posed</a:t>
            </a:r>
          </a:p>
          <a:p>
            <a:endParaRPr lang="en-US"/>
          </a:p>
        </p:txBody>
      </p:sp>
      <p:sp>
        <p:nvSpPr>
          <p:cNvPr id="4" name="Slide Number Placeholder 3"/>
          <p:cNvSpPr>
            <a:spLocks noGrp="1"/>
          </p:cNvSpPr>
          <p:nvPr>
            <p:ph type="sldNum" sz="quarter" idx="5"/>
          </p:nvPr>
        </p:nvSpPr>
        <p:spPr/>
        <p:txBody>
          <a:bodyPr/>
          <a:lstStyle/>
          <a:p>
            <a:fld id="{6F033D9A-C04A-439E-B3C5-834B46683236}" type="slidenum">
              <a:rPr lang="en-US" smtClean="0"/>
              <a:t>2</a:t>
            </a:fld>
            <a:endParaRPr lang="en-US"/>
          </a:p>
        </p:txBody>
      </p:sp>
    </p:spTree>
    <p:extLst>
      <p:ext uri="{BB962C8B-B14F-4D97-AF65-F5344CB8AC3E}">
        <p14:creationId xmlns:p14="http://schemas.microsoft.com/office/powerpoint/2010/main" val="384264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33D9A-C04A-439E-B3C5-834B46683236}" type="slidenum">
              <a:rPr lang="en-US" smtClean="0"/>
              <a:t>6</a:t>
            </a:fld>
            <a:endParaRPr lang="en-US"/>
          </a:p>
        </p:txBody>
      </p:sp>
    </p:spTree>
    <p:extLst>
      <p:ext uri="{BB962C8B-B14F-4D97-AF65-F5344CB8AC3E}">
        <p14:creationId xmlns:p14="http://schemas.microsoft.com/office/powerpoint/2010/main" val="370199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33D9A-C04A-439E-B3C5-834B46683236}" type="slidenum">
              <a:rPr lang="en-US" smtClean="0"/>
              <a:t>12</a:t>
            </a:fld>
            <a:endParaRPr lang="en-US"/>
          </a:p>
        </p:txBody>
      </p:sp>
    </p:spTree>
    <p:extLst>
      <p:ext uri="{BB962C8B-B14F-4D97-AF65-F5344CB8AC3E}">
        <p14:creationId xmlns:p14="http://schemas.microsoft.com/office/powerpoint/2010/main" val="419263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33D9A-C04A-439E-B3C5-834B46683236}" type="slidenum">
              <a:rPr lang="en-US" smtClean="0"/>
              <a:t>14</a:t>
            </a:fld>
            <a:endParaRPr lang="en-US"/>
          </a:p>
        </p:txBody>
      </p:sp>
    </p:spTree>
    <p:extLst>
      <p:ext uri="{BB962C8B-B14F-4D97-AF65-F5344CB8AC3E}">
        <p14:creationId xmlns:p14="http://schemas.microsoft.com/office/powerpoint/2010/main" val="1439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33D9A-C04A-439E-B3C5-834B46683236}" type="slidenum">
              <a:rPr lang="en-US" smtClean="0"/>
              <a:t>16</a:t>
            </a:fld>
            <a:endParaRPr lang="en-US"/>
          </a:p>
        </p:txBody>
      </p:sp>
    </p:spTree>
    <p:extLst>
      <p:ext uri="{BB962C8B-B14F-4D97-AF65-F5344CB8AC3E}">
        <p14:creationId xmlns:p14="http://schemas.microsoft.com/office/powerpoint/2010/main" val="298114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33D9A-C04A-439E-B3C5-834B46683236}" type="slidenum">
              <a:rPr lang="en-US" smtClean="0"/>
              <a:t>19</a:t>
            </a:fld>
            <a:endParaRPr lang="en-US"/>
          </a:p>
        </p:txBody>
      </p:sp>
    </p:spTree>
    <p:extLst>
      <p:ext uri="{BB962C8B-B14F-4D97-AF65-F5344CB8AC3E}">
        <p14:creationId xmlns:p14="http://schemas.microsoft.com/office/powerpoint/2010/main" val="602236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full light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7B3ECB4-F7AB-7B40-8B7A-C9BA59F1B1C9}"/>
              </a:ext>
            </a:extLst>
          </p:cNvPr>
          <p:cNvSpPr>
            <a:spLocks noGrp="1"/>
          </p:cNvSpPr>
          <p:nvPr>
            <p:ph type="pic" sz="quarter" idx="10" hasCustomPrompt="1"/>
          </p:nvPr>
        </p:nvSpPr>
        <p:spPr>
          <a:xfrm>
            <a:off x="0" y="0"/>
            <a:ext cx="12188952" cy="6858000"/>
          </a:xfrm>
          <a:custGeom>
            <a:avLst/>
            <a:gdLst>
              <a:gd name="connsiteX0" fmla="*/ 10589147 w 12188952"/>
              <a:gd name="connsiteY0" fmla="*/ 1568801 h 6858000"/>
              <a:gd name="connsiteX1" fmla="*/ 12065055 w 12188952"/>
              <a:gd name="connsiteY1" fmla="*/ 1916301 h 6858000"/>
              <a:gd name="connsiteX2" fmla="*/ 12188952 w 12188952"/>
              <a:gd name="connsiteY2" fmla="*/ 1984536 h 6858000"/>
              <a:gd name="connsiteX3" fmla="*/ 12188952 w 12188952"/>
              <a:gd name="connsiteY3" fmla="*/ 6858000 h 6858000"/>
              <a:gd name="connsiteX4" fmla="*/ 7919192 w 12188952"/>
              <a:gd name="connsiteY4" fmla="*/ 6858000 h 6858000"/>
              <a:gd name="connsiteX5" fmla="*/ 7765526 w 12188952"/>
              <a:gd name="connsiteY5" fmla="*/ 6635444 h 6858000"/>
              <a:gd name="connsiteX6" fmla="*/ 7312589 w 12188952"/>
              <a:gd name="connsiteY6" fmla="*/ 5422458 h 6858000"/>
              <a:gd name="connsiteX7" fmla="*/ 7891442 w 12188952"/>
              <a:gd name="connsiteY7" fmla="*/ 2950074 h 6858000"/>
              <a:gd name="connsiteX8" fmla="*/ 10589147 w 12188952"/>
              <a:gd name="connsiteY8" fmla="*/ 1568801 h 6858000"/>
              <a:gd name="connsiteX9" fmla="*/ 0 w 12188952"/>
              <a:gd name="connsiteY9" fmla="*/ 0 h 6858000"/>
              <a:gd name="connsiteX10" fmla="*/ 12188952 w 12188952"/>
              <a:gd name="connsiteY10" fmla="*/ 0 h 6858000"/>
              <a:gd name="connsiteX11" fmla="*/ 12188952 w 12188952"/>
              <a:gd name="connsiteY11" fmla="*/ 1807989 h 6858000"/>
              <a:gd name="connsiteX12" fmla="*/ 12156505 w 12188952"/>
              <a:gd name="connsiteY12" fmla="*/ 1790418 h 6858000"/>
              <a:gd name="connsiteX13" fmla="*/ 7766760 w 12188952"/>
              <a:gd name="connsiteY13" fmla="*/ 2860477 h 6858000"/>
              <a:gd name="connsiteX14" fmla="*/ 7161115 w 12188952"/>
              <a:gd name="connsiteY14" fmla="*/ 5447316 h 6858000"/>
              <a:gd name="connsiteX15" fmla="*/ 7635031 w 12188952"/>
              <a:gd name="connsiteY15" fmla="*/ 6716459 h 6858000"/>
              <a:gd name="connsiteX16" fmla="*/ 7732760 w 12188952"/>
              <a:gd name="connsiteY16" fmla="*/ 6858000 h 6858000"/>
              <a:gd name="connsiteX17" fmla="*/ 0 w 12188952"/>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8952" h="6858000">
                <a:moveTo>
                  <a:pt x="10589147" y="1568801"/>
                </a:moveTo>
                <a:cubicBezTo>
                  <a:pt x="11091442" y="1568801"/>
                  <a:pt x="11597119" y="1682383"/>
                  <a:pt x="12065055" y="1916301"/>
                </a:cubicBezTo>
                <a:lnTo>
                  <a:pt x="12188952" y="1984536"/>
                </a:lnTo>
                <a:lnTo>
                  <a:pt x="12188952" y="6858000"/>
                </a:lnTo>
                <a:lnTo>
                  <a:pt x="7919192" y="6858000"/>
                </a:lnTo>
                <a:lnTo>
                  <a:pt x="7765526" y="6635444"/>
                </a:lnTo>
                <a:cubicBezTo>
                  <a:pt x="7538895" y="6269931"/>
                  <a:pt x="7384269" y="5859721"/>
                  <a:pt x="7312589" y="5422458"/>
                </a:cubicBezTo>
                <a:cubicBezTo>
                  <a:pt x="7169228" y="4547933"/>
                  <a:pt x="7374792" y="3669889"/>
                  <a:pt x="7891442" y="2950074"/>
                </a:cubicBezTo>
                <a:cubicBezTo>
                  <a:pt x="8538362" y="2048753"/>
                  <a:pt x="9556634" y="1568801"/>
                  <a:pt x="10589147" y="1568801"/>
                </a:cubicBezTo>
                <a:close/>
                <a:moveTo>
                  <a:pt x="0" y="0"/>
                </a:moveTo>
                <a:lnTo>
                  <a:pt x="12188952" y="0"/>
                </a:lnTo>
                <a:lnTo>
                  <a:pt x="12188952" y="1807989"/>
                </a:lnTo>
                <a:lnTo>
                  <a:pt x="12156505" y="1790418"/>
                </a:lnTo>
                <a:cubicBezTo>
                  <a:pt x="10656719" y="1026676"/>
                  <a:pt x="8778061" y="1451494"/>
                  <a:pt x="7766760" y="2860477"/>
                </a:cubicBezTo>
                <a:cubicBezTo>
                  <a:pt x="7226206" y="3613607"/>
                  <a:pt x="7011108" y="4532305"/>
                  <a:pt x="7161115" y="5447316"/>
                </a:cubicBezTo>
                <a:cubicBezTo>
                  <a:pt x="7236119" y="5904821"/>
                  <a:pt x="7397907" y="6334023"/>
                  <a:pt x="7635031" y="6716459"/>
                </a:cubicBezTo>
                <a:lnTo>
                  <a:pt x="7732760" y="6858000"/>
                </a:lnTo>
                <a:lnTo>
                  <a:pt x="0" y="6858000"/>
                </a:lnTo>
                <a:close/>
              </a:path>
            </a:pathLst>
          </a:custGeom>
        </p:spPr>
        <p:txBody>
          <a:bodyPr wrap="square">
            <a:noAutofit/>
          </a:bodyPr>
          <a:lstStyle>
            <a:lvl1pPr>
              <a:defRPr sz="1200">
                <a:solidFill>
                  <a:srgbClr val="FF0000"/>
                </a:solidFill>
              </a:defRPr>
            </a:lvl1pPr>
          </a:lstStyle>
          <a:p>
            <a:r>
              <a:rPr lang="en-US"/>
              <a:t>Bring placeholder to front. Drag picture to placeholder or click icon to add. Send placeholder to back. NOTE: The logo and confidentiality message sit on top of slide; they will need to be pasted onto any new cover slide; dark photo may require a reserved logo and message.</a:t>
            </a:r>
          </a:p>
        </p:txBody>
      </p:sp>
      <p:pic>
        <p:nvPicPr>
          <p:cNvPr id="23" name="Graphic 22">
            <a:extLst>
              <a:ext uri="{FF2B5EF4-FFF2-40B4-BE49-F238E27FC236}">
                <a16:creationId xmlns:a16="http://schemas.microsoft.com/office/drawing/2014/main" id="{899B57A3-63F1-8F42-B63A-330F4FAE5EAE}"/>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557784" y="4389120"/>
            <a:ext cx="5538216" cy="1249680"/>
          </a:xfrm>
        </p:spPr>
        <p:txBody>
          <a:bodyPr anchor="t">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presenter(s)</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2767307" cy="314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2" name="Graphic 11">
            <a:extLst>
              <a:ext uri="{FF2B5EF4-FFF2-40B4-BE49-F238E27FC236}">
                <a16:creationId xmlns:a16="http://schemas.microsoft.com/office/drawing/2014/main" id="{E70132EE-EC0B-3A41-BCAF-6ECB7D8F4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784" y="649424"/>
            <a:ext cx="2104136" cy="526034"/>
          </a:xfrm>
          <a:prstGeom prst="rect">
            <a:avLst/>
          </a:prstGeom>
        </p:spPr>
      </p:pic>
    </p:spTree>
    <p:extLst>
      <p:ext uri="{BB962C8B-B14F-4D97-AF65-F5344CB8AC3E}">
        <p14:creationId xmlns:p14="http://schemas.microsoft.com/office/powerpoint/2010/main" val="37238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2450" y="1692275"/>
            <a:ext cx="11058525" cy="4434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552450" y="5757783"/>
            <a:ext cx="5543550" cy="369332"/>
          </a:xfrm>
        </p:spPr>
        <p:txBody>
          <a:bodyPr anchor="b"/>
          <a:lstStyle>
            <a:lvl1pPr marL="115888" indent="-115888" algn="l" defTabSz="457200" rtl="0" eaLnBrk="1" latinLnBrk="0" hangingPunct="1">
              <a:buFont typeface="+mj-lt"/>
              <a:buAutoNum type="arabicPeriod"/>
              <a:defRPr lang="en-US" sz="800" kern="1200" dirty="0" smtClean="0">
                <a:solidFill>
                  <a:srgbClr val="B0B0B0"/>
                </a:solidFill>
                <a:latin typeface="+mn-lt"/>
                <a:ea typeface="+mn-ea"/>
                <a:cs typeface="+mn-cs"/>
              </a:defRPr>
            </a:lvl1pPr>
          </a:lstStyle>
          <a:p>
            <a:pPr lvl="0"/>
            <a:r>
              <a:rPr lang="en-US"/>
              <a:t>Click to add footnote. Delete if not in use.</a:t>
            </a:r>
          </a:p>
        </p:txBody>
      </p:sp>
    </p:spTree>
    <p:extLst>
      <p:ext uri="{BB962C8B-B14F-4D97-AF65-F5344CB8AC3E}">
        <p14:creationId xmlns:p14="http://schemas.microsoft.com/office/powerpoint/2010/main" val="31114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9904" y="2535383"/>
            <a:ext cx="7040333" cy="1282991"/>
          </a:xfrm>
        </p:spPr>
        <p:txBody>
          <a:bodyPr anchor="t"/>
          <a:lstStyle>
            <a:lvl1pPr algn="l">
              <a:defRPr sz="4000" b="1" cap="none">
                <a:solidFill>
                  <a:schemeClr val="bg1"/>
                </a:solidFill>
              </a:defRPr>
            </a:lvl1pPr>
          </a:lstStyle>
          <a:p>
            <a:r>
              <a:rPr lang="en-US"/>
              <a:t>Click to divider title</a:t>
            </a:r>
          </a:p>
        </p:txBody>
      </p:sp>
      <p:sp>
        <p:nvSpPr>
          <p:cNvPr id="3" name="Text Placeholder 2"/>
          <p:cNvSpPr>
            <a:spLocks noGrp="1"/>
          </p:cNvSpPr>
          <p:nvPr>
            <p:ph type="body" idx="1" hasCustomPrompt="1"/>
          </p:nvPr>
        </p:nvSpPr>
        <p:spPr>
          <a:xfrm>
            <a:off x="3399904" y="4009292"/>
            <a:ext cx="7040333" cy="397608"/>
          </a:xfrm>
        </p:spPr>
        <p:txBody>
          <a:bodyPr anchor="t"/>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add subhead</a:t>
            </a:r>
          </a:p>
        </p:txBody>
      </p:sp>
      <p:sp>
        <p:nvSpPr>
          <p:cNvPr id="6" name="Text Placeholder 3">
            <a:extLst>
              <a:ext uri="{FF2B5EF4-FFF2-40B4-BE49-F238E27FC236}">
                <a16:creationId xmlns:a16="http://schemas.microsoft.com/office/drawing/2014/main" id="{519ED152-534A-A049-9855-CB1C3FC478E7}"/>
              </a:ext>
            </a:extLst>
          </p:cNvPr>
          <p:cNvSpPr>
            <a:spLocks noGrp="1"/>
          </p:cNvSpPr>
          <p:nvPr>
            <p:ph type="body" sz="half" idx="2" hasCustomPrompt="1"/>
          </p:nvPr>
        </p:nvSpPr>
        <p:spPr>
          <a:xfrm>
            <a:off x="472066" y="2286000"/>
            <a:ext cx="2847453" cy="2286000"/>
          </a:xfrm>
        </p:spPr>
        <p:txBody>
          <a:bodyPr anchor="ctr"/>
          <a:lstStyle>
            <a:lvl1pPr marL="0" indent="0">
              <a:buNone/>
              <a:defRPr sz="170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00</a:t>
            </a:r>
          </a:p>
        </p:txBody>
      </p:sp>
    </p:spTree>
    <p:extLst>
      <p:ext uri="{BB962C8B-B14F-4D97-AF65-F5344CB8AC3E}">
        <p14:creationId xmlns:p14="http://schemas.microsoft.com/office/powerpoint/2010/main" val="203515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83" y="274638"/>
            <a:ext cx="11053191" cy="1143000"/>
          </a:xfrm>
        </p:spPr>
        <p:txBody>
          <a:bodyPr/>
          <a:lstStyle/>
          <a:p>
            <a:r>
              <a:rPr lang="en-US"/>
              <a:t>Click to edit Master title style</a:t>
            </a:r>
          </a:p>
        </p:txBody>
      </p:sp>
      <p:sp>
        <p:nvSpPr>
          <p:cNvPr id="3" name="Content Placeholder 2"/>
          <p:cNvSpPr>
            <a:spLocks noGrp="1"/>
          </p:cNvSpPr>
          <p:nvPr>
            <p:ph sz="half" idx="1"/>
          </p:nvPr>
        </p:nvSpPr>
        <p:spPr>
          <a:xfrm>
            <a:off x="557783" y="1691640"/>
            <a:ext cx="5257800"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5936" y="1691640"/>
            <a:ext cx="5257800"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D5A2F92E-FC25-1B46-87A8-28063E91307D}"/>
              </a:ext>
            </a:extLst>
          </p:cNvPr>
          <p:cNvSpPr>
            <a:spLocks noGrp="1"/>
          </p:cNvSpPr>
          <p:nvPr>
            <p:ph type="body" sz="quarter" idx="10" hasCustomPrompt="1"/>
          </p:nvPr>
        </p:nvSpPr>
        <p:spPr>
          <a:xfrm>
            <a:off x="552450" y="5757783"/>
            <a:ext cx="5257800" cy="369332"/>
          </a:xfrm>
        </p:spPr>
        <p:txBody>
          <a:bodyPr anchor="b"/>
          <a:lstStyle>
            <a:lvl1pPr marL="115888" indent="-115888" algn="l" defTabSz="457200" rtl="0" eaLnBrk="1" latinLnBrk="0" hangingPunct="1">
              <a:buFont typeface="+mj-lt"/>
              <a:buAutoNum type="arabicPeriod"/>
              <a:defRPr lang="en-US" sz="800" kern="1200" dirty="0" smtClean="0">
                <a:solidFill>
                  <a:srgbClr val="B0B0B0"/>
                </a:solidFill>
                <a:latin typeface="+mn-lt"/>
                <a:ea typeface="+mn-ea"/>
                <a:cs typeface="+mn-cs"/>
              </a:defRPr>
            </a:lvl1pPr>
          </a:lstStyle>
          <a:p>
            <a:pPr lvl="0"/>
            <a:r>
              <a:rPr lang="en-US"/>
              <a:t>Click to add footnote. Delete if not in use.</a:t>
            </a:r>
          </a:p>
        </p:txBody>
      </p:sp>
    </p:spTree>
    <p:extLst>
      <p:ext uri="{BB962C8B-B14F-4D97-AF65-F5344CB8AC3E}">
        <p14:creationId xmlns:p14="http://schemas.microsoft.com/office/powerpoint/2010/main" val="29130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sidebar">
    <p:spTree>
      <p:nvGrpSpPr>
        <p:cNvPr id="1" name=""/>
        <p:cNvGrpSpPr/>
        <p:nvPr/>
      </p:nvGrpSpPr>
      <p:grpSpPr>
        <a:xfrm>
          <a:off x="0" y="0"/>
          <a:ext cx="0" cy="0"/>
          <a:chOff x="0" y="0"/>
          <a:chExt cx="0" cy="0"/>
        </a:xfrm>
      </p:grpSpPr>
      <p:sp>
        <p:nvSpPr>
          <p:cNvPr id="2" name="Title 1"/>
          <p:cNvSpPr>
            <a:spLocks noGrp="1"/>
          </p:cNvSpPr>
          <p:nvPr>
            <p:ph type="title"/>
          </p:nvPr>
        </p:nvSpPr>
        <p:spPr>
          <a:xfrm>
            <a:off x="557783" y="274638"/>
            <a:ext cx="11053191" cy="1143000"/>
          </a:xfrm>
        </p:spPr>
        <p:txBody>
          <a:bodyPr/>
          <a:lstStyle/>
          <a:p>
            <a:r>
              <a:rPr lang="en-US"/>
              <a:t>Click to edit Master title style</a:t>
            </a:r>
          </a:p>
        </p:txBody>
      </p:sp>
      <p:sp>
        <p:nvSpPr>
          <p:cNvPr id="3" name="Content Placeholder 2"/>
          <p:cNvSpPr>
            <a:spLocks noGrp="1"/>
          </p:cNvSpPr>
          <p:nvPr>
            <p:ph sz="half" idx="1"/>
          </p:nvPr>
        </p:nvSpPr>
        <p:spPr>
          <a:xfrm>
            <a:off x="557783" y="1691640"/>
            <a:ext cx="6855740"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026013" y="1691640"/>
            <a:ext cx="2577723"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Text Placeholder 5">
            <a:extLst>
              <a:ext uri="{FF2B5EF4-FFF2-40B4-BE49-F238E27FC236}">
                <a16:creationId xmlns:a16="http://schemas.microsoft.com/office/drawing/2014/main" id="{69BFDC43-FCEA-0641-BA1D-FBED2B1A2754}"/>
              </a:ext>
            </a:extLst>
          </p:cNvPr>
          <p:cNvSpPr>
            <a:spLocks noGrp="1"/>
          </p:cNvSpPr>
          <p:nvPr>
            <p:ph type="body" sz="quarter" idx="10" hasCustomPrompt="1"/>
          </p:nvPr>
        </p:nvSpPr>
        <p:spPr>
          <a:xfrm>
            <a:off x="552450" y="5757783"/>
            <a:ext cx="5543550" cy="369332"/>
          </a:xfrm>
        </p:spPr>
        <p:txBody>
          <a:bodyPr anchor="b"/>
          <a:lstStyle>
            <a:lvl1pPr marL="115888" indent="-115888" algn="l" defTabSz="457200" rtl="0" eaLnBrk="1" latinLnBrk="0" hangingPunct="1">
              <a:buFont typeface="+mj-lt"/>
              <a:buAutoNum type="arabicPeriod"/>
              <a:defRPr lang="en-US" sz="800" kern="1200" dirty="0" smtClean="0">
                <a:solidFill>
                  <a:srgbClr val="B0B0B0"/>
                </a:solidFill>
                <a:latin typeface="+mn-lt"/>
                <a:ea typeface="+mn-ea"/>
                <a:cs typeface="+mn-cs"/>
              </a:defRPr>
            </a:lvl1pPr>
          </a:lstStyle>
          <a:p>
            <a:pPr lvl="0"/>
            <a:r>
              <a:rPr lang="en-US"/>
              <a:t>Click to add footnote. Delete if not in use.</a:t>
            </a:r>
          </a:p>
        </p:txBody>
      </p:sp>
    </p:spTree>
    <p:extLst>
      <p:ext uri="{BB962C8B-B14F-4D97-AF65-F5344CB8AC3E}">
        <p14:creationId xmlns:p14="http://schemas.microsoft.com/office/powerpoint/2010/main" val="346881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7783" y="274638"/>
            <a:ext cx="1105319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57783" y="1535113"/>
            <a:ext cx="5258908" cy="466407"/>
          </a:xfrm>
        </p:spPr>
        <p:txBody>
          <a:bodyPr anchor="b">
            <a:normAutofit/>
          </a:bodyPr>
          <a:lstStyle>
            <a:lvl1pPr marL="0" indent="0">
              <a:buNone/>
              <a:defRPr sz="2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7783" y="2118995"/>
            <a:ext cx="5258908" cy="400716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936" y="1535113"/>
            <a:ext cx="5260974" cy="466407"/>
          </a:xfrm>
        </p:spPr>
        <p:txBody>
          <a:bodyPr anchor="b">
            <a:normAutofit/>
          </a:bodyPr>
          <a:lstStyle>
            <a:lvl1pPr marL="0" indent="0">
              <a:buNone/>
              <a:defRPr sz="21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0000" y="2118995"/>
            <a:ext cx="5260974" cy="400716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414D3AB4-93B2-944E-9199-43DAF1F46E2B}"/>
              </a:ext>
            </a:extLst>
          </p:cNvPr>
          <p:cNvSpPr>
            <a:spLocks noGrp="1"/>
          </p:cNvSpPr>
          <p:nvPr>
            <p:ph type="body" sz="quarter" idx="10" hasCustomPrompt="1"/>
          </p:nvPr>
        </p:nvSpPr>
        <p:spPr>
          <a:xfrm>
            <a:off x="552451" y="5757783"/>
            <a:ext cx="5258908" cy="369332"/>
          </a:xfrm>
        </p:spPr>
        <p:txBody>
          <a:bodyPr anchor="b"/>
          <a:lstStyle>
            <a:lvl1pPr marL="115888" indent="-115888" algn="l" defTabSz="457200" rtl="0" eaLnBrk="1" latinLnBrk="0" hangingPunct="1">
              <a:buFont typeface="+mj-lt"/>
              <a:buAutoNum type="arabicPeriod"/>
              <a:defRPr lang="en-US" sz="800" kern="1200" dirty="0" smtClean="0">
                <a:solidFill>
                  <a:srgbClr val="B0B0B0"/>
                </a:solidFill>
                <a:latin typeface="+mn-lt"/>
                <a:ea typeface="+mn-ea"/>
                <a:cs typeface="+mn-cs"/>
              </a:defRPr>
            </a:lvl1pPr>
          </a:lstStyle>
          <a:p>
            <a:pPr lvl="0"/>
            <a:r>
              <a:rPr lang="en-US"/>
              <a:t>Click to add footnote. Delete if not in use.</a:t>
            </a:r>
          </a:p>
        </p:txBody>
      </p:sp>
    </p:spTree>
    <p:extLst>
      <p:ext uri="{BB962C8B-B14F-4D97-AF65-F5344CB8AC3E}">
        <p14:creationId xmlns:p14="http://schemas.microsoft.com/office/powerpoint/2010/main" val="250817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83" y="274638"/>
            <a:ext cx="11053191" cy="1143000"/>
          </a:xfrm>
        </p:spPr>
        <p:txBody>
          <a:bodyPr/>
          <a:lstStyle/>
          <a:p>
            <a:r>
              <a:rPr lang="en-US"/>
              <a:t>Click to edit Master title style</a:t>
            </a:r>
          </a:p>
        </p:txBody>
      </p:sp>
      <p:sp>
        <p:nvSpPr>
          <p:cNvPr id="3" name="Content Placeholder 2"/>
          <p:cNvSpPr>
            <a:spLocks noGrp="1"/>
          </p:cNvSpPr>
          <p:nvPr>
            <p:ph sz="half" idx="1"/>
          </p:nvPr>
        </p:nvSpPr>
        <p:spPr>
          <a:xfrm>
            <a:off x="557782" y="1691640"/>
            <a:ext cx="3337560"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5598" y="1691640"/>
            <a:ext cx="3337560"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A3EECF98-7B36-1646-BEBC-8069A596C79E}"/>
              </a:ext>
            </a:extLst>
          </p:cNvPr>
          <p:cNvSpPr>
            <a:spLocks noGrp="1"/>
          </p:cNvSpPr>
          <p:nvPr>
            <p:ph sz="half" idx="10"/>
          </p:nvPr>
        </p:nvSpPr>
        <p:spPr>
          <a:xfrm>
            <a:off x="8273414" y="1691640"/>
            <a:ext cx="3337560" cy="443484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4BF83A5C-A741-CD41-BBD6-A2D4848B3BA0}"/>
              </a:ext>
            </a:extLst>
          </p:cNvPr>
          <p:cNvSpPr>
            <a:spLocks noGrp="1"/>
          </p:cNvSpPr>
          <p:nvPr>
            <p:ph type="body" sz="quarter" idx="11" hasCustomPrompt="1"/>
          </p:nvPr>
        </p:nvSpPr>
        <p:spPr>
          <a:xfrm>
            <a:off x="552450" y="5757783"/>
            <a:ext cx="5543550" cy="369332"/>
          </a:xfrm>
        </p:spPr>
        <p:txBody>
          <a:bodyPr anchor="b"/>
          <a:lstStyle>
            <a:lvl1pPr marL="115888" indent="-115888" algn="l" defTabSz="457200" rtl="0" eaLnBrk="1" latinLnBrk="0" hangingPunct="1">
              <a:buFont typeface="+mj-lt"/>
              <a:buAutoNum type="arabicPeriod"/>
              <a:defRPr lang="en-US" sz="800" kern="1200" dirty="0" smtClean="0">
                <a:solidFill>
                  <a:srgbClr val="B0B0B0"/>
                </a:solidFill>
                <a:latin typeface="+mn-lt"/>
                <a:ea typeface="+mn-ea"/>
                <a:cs typeface="+mn-cs"/>
              </a:defRPr>
            </a:lvl1pPr>
          </a:lstStyle>
          <a:p>
            <a:pPr lvl="0"/>
            <a:r>
              <a:rPr lang="en-US"/>
              <a:t>Click to add footnote. Delete if not in use.</a:t>
            </a:r>
          </a:p>
        </p:txBody>
      </p:sp>
    </p:spTree>
    <p:extLst>
      <p:ext uri="{BB962C8B-B14F-4D97-AF65-F5344CB8AC3E}">
        <p14:creationId xmlns:p14="http://schemas.microsoft.com/office/powerpoint/2010/main" val="109207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9DB53A40-8DA3-8540-B83E-AD507690BCCF}"/>
              </a:ext>
            </a:extLst>
          </p:cNvPr>
          <p:cNvSpPr>
            <a:spLocks noGrp="1"/>
          </p:cNvSpPr>
          <p:nvPr>
            <p:ph type="body" sz="quarter" idx="10" hasCustomPrompt="1"/>
          </p:nvPr>
        </p:nvSpPr>
        <p:spPr>
          <a:xfrm>
            <a:off x="552450" y="5757783"/>
            <a:ext cx="5543550" cy="369332"/>
          </a:xfrm>
        </p:spPr>
        <p:txBody>
          <a:bodyPr anchor="b"/>
          <a:lstStyle>
            <a:lvl1pPr marL="115888" indent="-115888" algn="l" defTabSz="457200" rtl="0" eaLnBrk="1" latinLnBrk="0" hangingPunct="1">
              <a:buFont typeface="+mj-lt"/>
              <a:buAutoNum type="arabicPeriod"/>
              <a:defRPr lang="en-US" sz="800" kern="1200" dirty="0" smtClean="0">
                <a:solidFill>
                  <a:srgbClr val="B0B0B0"/>
                </a:solidFill>
                <a:latin typeface="+mn-lt"/>
                <a:ea typeface="+mn-ea"/>
                <a:cs typeface="+mn-cs"/>
              </a:defRPr>
            </a:lvl1pPr>
          </a:lstStyle>
          <a:p>
            <a:pPr lvl="0"/>
            <a:r>
              <a:rPr lang="en-US"/>
              <a:t>Click to add footnote. Delete if not in use.</a:t>
            </a:r>
          </a:p>
        </p:txBody>
      </p:sp>
    </p:spTree>
    <p:extLst>
      <p:ext uri="{BB962C8B-B14F-4D97-AF65-F5344CB8AC3E}">
        <p14:creationId xmlns:p14="http://schemas.microsoft.com/office/powerpoint/2010/main" val="71595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ey messaging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65264"/>
            <a:ext cx="8868850" cy="3773979"/>
          </a:xfrm>
        </p:spPr>
        <p:txBody>
          <a:bodyPr anchor="t"/>
          <a:lstStyle>
            <a:lvl1pPr>
              <a:defRPr sz="5000">
                <a:solidFill>
                  <a:schemeClr val="bg1"/>
                </a:solidFill>
              </a:defRPr>
            </a:lvl1pPr>
          </a:lstStyle>
          <a:p>
            <a:r>
              <a:rPr lang="en-US"/>
              <a:t>Click to add key messaging.</a:t>
            </a:r>
          </a:p>
        </p:txBody>
      </p:sp>
      <p:sp>
        <p:nvSpPr>
          <p:cNvPr id="5" name="TextBox 4">
            <a:extLst>
              <a:ext uri="{FF2B5EF4-FFF2-40B4-BE49-F238E27FC236}">
                <a16:creationId xmlns:a16="http://schemas.microsoft.com/office/drawing/2014/main" id="{4E4FFBB3-929B-204A-8360-AF55458817A8}"/>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bg1"/>
                </a:solidFill>
              </a:rPr>
              <a:pPr algn="l"/>
              <a:t>‹#›</a:t>
            </a:fld>
            <a:endParaRPr lang="en-US" sz="900" b="1">
              <a:solidFill>
                <a:schemeClr val="bg1"/>
              </a:solidFill>
            </a:endParaRPr>
          </a:p>
        </p:txBody>
      </p:sp>
    </p:spTree>
    <p:extLst>
      <p:ext uri="{BB962C8B-B14F-4D97-AF65-F5344CB8AC3E}">
        <p14:creationId xmlns:p14="http://schemas.microsoft.com/office/powerpoint/2010/main" val="319021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ey messaging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65264"/>
            <a:ext cx="8868850" cy="3773979"/>
          </a:xfrm>
        </p:spPr>
        <p:txBody>
          <a:bodyPr anchor="t"/>
          <a:lstStyle>
            <a:lvl1pPr>
              <a:defRPr sz="5000">
                <a:solidFill>
                  <a:schemeClr val="bg1"/>
                </a:solidFill>
              </a:defRPr>
            </a:lvl1pPr>
          </a:lstStyle>
          <a:p>
            <a:r>
              <a:rPr lang="en-US"/>
              <a:t>Click to add key messaging.</a:t>
            </a:r>
          </a:p>
        </p:txBody>
      </p:sp>
      <p:sp>
        <p:nvSpPr>
          <p:cNvPr id="5" name="TextBox 4">
            <a:extLst>
              <a:ext uri="{FF2B5EF4-FFF2-40B4-BE49-F238E27FC236}">
                <a16:creationId xmlns:a16="http://schemas.microsoft.com/office/drawing/2014/main" id="{4E4FFBB3-929B-204A-8360-AF55458817A8}"/>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bg1"/>
                </a:solidFill>
              </a:rPr>
              <a:pPr algn="l"/>
              <a:t>‹#›</a:t>
            </a:fld>
            <a:endParaRPr lang="en-US" sz="900" b="1">
              <a:solidFill>
                <a:schemeClr val="bg1"/>
              </a:solidFill>
            </a:endParaRPr>
          </a:p>
        </p:txBody>
      </p:sp>
    </p:spTree>
    <p:extLst>
      <p:ext uri="{BB962C8B-B14F-4D97-AF65-F5344CB8AC3E}">
        <p14:creationId xmlns:p14="http://schemas.microsoft.com/office/powerpoint/2010/main" val="241401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ey messaging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65264"/>
            <a:ext cx="8868850" cy="3773979"/>
          </a:xfrm>
        </p:spPr>
        <p:txBody>
          <a:bodyPr anchor="t"/>
          <a:lstStyle>
            <a:lvl1pPr>
              <a:defRPr sz="5000">
                <a:solidFill>
                  <a:schemeClr val="bg1"/>
                </a:solidFill>
              </a:defRPr>
            </a:lvl1pPr>
          </a:lstStyle>
          <a:p>
            <a:r>
              <a:rPr lang="en-US"/>
              <a:t>Click to add key messaging.</a:t>
            </a:r>
          </a:p>
        </p:txBody>
      </p:sp>
      <p:sp>
        <p:nvSpPr>
          <p:cNvPr id="5" name="TextBox 4">
            <a:extLst>
              <a:ext uri="{FF2B5EF4-FFF2-40B4-BE49-F238E27FC236}">
                <a16:creationId xmlns:a16="http://schemas.microsoft.com/office/drawing/2014/main" id="{4E4FFBB3-929B-204A-8360-AF55458817A8}"/>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bg1"/>
                </a:solidFill>
              </a:rPr>
              <a:pPr algn="l"/>
              <a:t>‹#›</a:t>
            </a:fld>
            <a:endParaRPr lang="en-US" sz="900" b="1">
              <a:solidFill>
                <a:schemeClr val="bg1"/>
              </a:solidFill>
            </a:endParaRPr>
          </a:p>
        </p:txBody>
      </p:sp>
    </p:spTree>
    <p:extLst>
      <p:ext uri="{BB962C8B-B14F-4D97-AF65-F5344CB8AC3E}">
        <p14:creationId xmlns:p14="http://schemas.microsoft.com/office/powerpoint/2010/main" val="110761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full dark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7B3ECB4-F7AB-7B40-8B7A-C9BA59F1B1C9}"/>
              </a:ext>
            </a:extLst>
          </p:cNvPr>
          <p:cNvSpPr>
            <a:spLocks noGrp="1"/>
          </p:cNvSpPr>
          <p:nvPr>
            <p:ph type="pic" sz="quarter" idx="10" hasCustomPrompt="1"/>
          </p:nvPr>
        </p:nvSpPr>
        <p:spPr>
          <a:xfrm>
            <a:off x="0" y="0"/>
            <a:ext cx="12188952" cy="6858000"/>
          </a:xfrm>
          <a:custGeom>
            <a:avLst/>
            <a:gdLst>
              <a:gd name="connsiteX0" fmla="*/ 10589147 w 12188952"/>
              <a:gd name="connsiteY0" fmla="*/ 1568801 h 6858000"/>
              <a:gd name="connsiteX1" fmla="*/ 12065055 w 12188952"/>
              <a:gd name="connsiteY1" fmla="*/ 1916301 h 6858000"/>
              <a:gd name="connsiteX2" fmla="*/ 12188952 w 12188952"/>
              <a:gd name="connsiteY2" fmla="*/ 1984536 h 6858000"/>
              <a:gd name="connsiteX3" fmla="*/ 12188952 w 12188952"/>
              <a:gd name="connsiteY3" fmla="*/ 6858000 h 6858000"/>
              <a:gd name="connsiteX4" fmla="*/ 7919192 w 12188952"/>
              <a:gd name="connsiteY4" fmla="*/ 6858000 h 6858000"/>
              <a:gd name="connsiteX5" fmla="*/ 7765526 w 12188952"/>
              <a:gd name="connsiteY5" fmla="*/ 6635444 h 6858000"/>
              <a:gd name="connsiteX6" fmla="*/ 7312589 w 12188952"/>
              <a:gd name="connsiteY6" fmla="*/ 5422458 h 6858000"/>
              <a:gd name="connsiteX7" fmla="*/ 7891442 w 12188952"/>
              <a:gd name="connsiteY7" fmla="*/ 2950074 h 6858000"/>
              <a:gd name="connsiteX8" fmla="*/ 10589147 w 12188952"/>
              <a:gd name="connsiteY8" fmla="*/ 1568801 h 6858000"/>
              <a:gd name="connsiteX9" fmla="*/ 0 w 12188952"/>
              <a:gd name="connsiteY9" fmla="*/ 0 h 6858000"/>
              <a:gd name="connsiteX10" fmla="*/ 12188952 w 12188952"/>
              <a:gd name="connsiteY10" fmla="*/ 0 h 6858000"/>
              <a:gd name="connsiteX11" fmla="*/ 12188952 w 12188952"/>
              <a:gd name="connsiteY11" fmla="*/ 1807989 h 6858000"/>
              <a:gd name="connsiteX12" fmla="*/ 12156505 w 12188952"/>
              <a:gd name="connsiteY12" fmla="*/ 1790418 h 6858000"/>
              <a:gd name="connsiteX13" fmla="*/ 7766760 w 12188952"/>
              <a:gd name="connsiteY13" fmla="*/ 2860477 h 6858000"/>
              <a:gd name="connsiteX14" fmla="*/ 7161115 w 12188952"/>
              <a:gd name="connsiteY14" fmla="*/ 5447316 h 6858000"/>
              <a:gd name="connsiteX15" fmla="*/ 7635031 w 12188952"/>
              <a:gd name="connsiteY15" fmla="*/ 6716459 h 6858000"/>
              <a:gd name="connsiteX16" fmla="*/ 7732760 w 12188952"/>
              <a:gd name="connsiteY16" fmla="*/ 6858000 h 6858000"/>
              <a:gd name="connsiteX17" fmla="*/ 0 w 12188952"/>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8952" h="6858000">
                <a:moveTo>
                  <a:pt x="10589147" y="1568801"/>
                </a:moveTo>
                <a:cubicBezTo>
                  <a:pt x="11091442" y="1568801"/>
                  <a:pt x="11597119" y="1682383"/>
                  <a:pt x="12065055" y="1916301"/>
                </a:cubicBezTo>
                <a:lnTo>
                  <a:pt x="12188952" y="1984536"/>
                </a:lnTo>
                <a:lnTo>
                  <a:pt x="12188952" y="6858000"/>
                </a:lnTo>
                <a:lnTo>
                  <a:pt x="7919192" y="6858000"/>
                </a:lnTo>
                <a:lnTo>
                  <a:pt x="7765526" y="6635444"/>
                </a:lnTo>
                <a:cubicBezTo>
                  <a:pt x="7538895" y="6269931"/>
                  <a:pt x="7384269" y="5859721"/>
                  <a:pt x="7312589" y="5422458"/>
                </a:cubicBezTo>
                <a:cubicBezTo>
                  <a:pt x="7169228" y="4547933"/>
                  <a:pt x="7374792" y="3669889"/>
                  <a:pt x="7891442" y="2950074"/>
                </a:cubicBezTo>
                <a:cubicBezTo>
                  <a:pt x="8538362" y="2048753"/>
                  <a:pt x="9556634" y="1568801"/>
                  <a:pt x="10589147" y="1568801"/>
                </a:cubicBezTo>
                <a:close/>
                <a:moveTo>
                  <a:pt x="0" y="0"/>
                </a:moveTo>
                <a:lnTo>
                  <a:pt x="12188952" y="0"/>
                </a:lnTo>
                <a:lnTo>
                  <a:pt x="12188952" y="1807989"/>
                </a:lnTo>
                <a:lnTo>
                  <a:pt x="12156505" y="1790418"/>
                </a:lnTo>
                <a:cubicBezTo>
                  <a:pt x="10656719" y="1026676"/>
                  <a:pt x="8778061" y="1451494"/>
                  <a:pt x="7766760" y="2860477"/>
                </a:cubicBezTo>
                <a:cubicBezTo>
                  <a:pt x="7226206" y="3613607"/>
                  <a:pt x="7011108" y="4532305"/>
                  <a:pt x="7161115" y="5447316"/>
                </a:cubicBezTo>
                <a:cubicBezTo>
                  <a:pt x="7236119" y="5904821"/>
                  <a:pt x="7397907" y="6334023"/>
                  <a:pt x="7635031" y="6716459"/>
                </a:cubicBezTo>
                <a:lnTo>
                  <a:pt x="7732760" y="6858000"/>
                </a:lnTo>
                <a:lnTo>
                  <a:pt x="0" y="6858000"/>
                </a:lnTo>
                <a:close/>
              </a:path>
            </a:pathLst>
          </a:custGeom>
          <a:solidFill>
            <a:schemeClr val="accent1"/>
          </a:solidFill>
        </p:spPr>
        <p:txBody>
          <a:bodyPr wrap="square">
            <a:noAutofit/>
          </a:bodyPr>
          <a:lstStyle>
            <a:lvl1pPr>
              <a:defRPr sz="1200">
                <a:solidFill>
                  <a:srgbClr val="FFFF00"/>
                </a:solidFill>
              </a:defRPr>
            </a:lvl1pPr>
          </a:lstStyle>
          <a:p>
            <a:r>
              <a:rPr lang="en-US"/>
              <a:t>Bring placeholder to front. Drag picture to placeholder or click icon to add. Send placeholder to back. NOTE: The logo and confidentiality message sit on top of slide; they will need to be pasted onto any new cover slide; dark photo may require a reserved logo and message.</a:t>
            </a:r>
          </a:p>
        </p:txBody>
      </p:sp>
      <p:pic>
        <p:nvPicPr>
          <p:cNvPr id="23" name="Graphic 22">
            <a:extLst>
              <a:ext uri="{FF2B5EF4-FFF2-40B4-BE49-F238E27FC236}">
                <a16:creationId xmlns:a16="http://schemas.microsoft.com/office/drawing/2014/main" id="{899B57A3-63F1-8F42-B63A-330F4FAE5EAE}"/>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557784" y="4389120"/>
            <a:ext cx="5538216" cy="1249680"/>
          </a:xfrm>
        </p:spPr>
        <p:txBody>
          <a:bodyPr anchor="t">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presenter(s)</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2767307" cy="31496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2" name="Graphic 11">
            <a:extLst>
              <a:ext uri="{FF2B5EF4-FFF2-40B4-BE49-F238E27FC236}">
                <a16:creationId xmlns:a16="http://schemas.microsoft.com/office/drawing/2014/main" id="{E70132EE-EC0B-3A41-BCAF-6ECB7D8F4C1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7784" y="649424"/>
            <a:ext cx="2104136" cy="526034"/>
          </a:xfrm>
          <a:prstGeom prst="rect">
            <a:avLst/>
          </a:prstGeom>
        </p:spPr>
      </p:pic>
      <p:sp>
        <p:nvSpPr>
          <p:cNvPr id="10" name="TextBox 9">
            <a:extLst>
              <a:ext uri="{FF2B5EF4-FFF2-40B4-BE49-F238E27FC236}">
                <a16:creationId xmlns:a16="http://schemas.microsoft.com/office/drawing/2014/main" id="{D258F5DF-F303-0B4D-A655-C5A242111CA1}"/>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bg1"/>
                </a:solidFill>
              </a:rPr>
              <a:t>Highly sensitive, confidential and proprietary</a:t>
            </a:r>
          </a:p>
        </p:txBody>
      </p:sp>
    </p:spTree>
    <p:extLst>
      <p:ext uri="{BB962C8B-B14F-4D97-AF65-F5344CB8AC3E}">
        <p14:creationId xmlns:p14="http://schemas.microsoft.com/office/powerpoint/2010/main" val="289990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ement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5934" y="268288"/>
            <a:ext cx="3805085" cy="5862637"/>
          </a:xfrm>
        </p:spPr>
        <p:txBody>
          <a:bodyPr anchor="ctr"/>
          <a:lstStyle>
            <a:lvl1pPr>
              <a:defRPr sz="3600">
                <a:solidFill>
                  <a:schemeClr val="tx1"/>
                </a:solidFill>
              </a:defRPr>
            </a:lvl1pPr>
          </a:lstStyle>
          <a:p>
            <a:r>
              <a:rPr lang="en-US"/>
              <a:t>Click to add large statement</a:t>
            </a:r>
          </a:p>
        </p:txBody>
      </p:sp>
      <p:sp>
        <p:nvSpPr>
          <p:cNvPr id="7" name="Picture Placeholder 6">
            <a:extLst>
              <a:ext uri="{FF2B5EF4-FFF2-40B4-BE49-F238E27FC236}">
                <a16:creationId xmlns:a16="http://schemas.microsoft.com/office/drawing/2014/main" id="{233BAB4D-9CF9-E641-A33D-55F7CCE1DFA9}"/>
              </a:ext>
            </a:extLst>
          </p:cNvPr>
          <p:cNvSpPr>
            <a:spLocks noGrp="1"/>
          </p:cNvSpPr>
          <p:nvPr>
            <p:ph type="pic" sz="quarter" idx="10"/>
          </p:nvPr>
        </p:nvSpPr>
        <p:spPr>
          <a:xfrm>
            <a:off x="0" y="0"/>
            <a:ext cx="6096000" cy="6858000"/>
          </a:xfrm>
          <a:solidFill>
            <a:schemeClr val="bg1">
              <a:lumMod val="95000"/>
            </a:schemeClr>
          </a:solidFill>
        </p:spPr>
        <p:txBody>
          <a:bodyPr/>
          <a:lstStyle>
            <a:lvl1pPr>
              <a:defRPr sz="1200">
                <a:solidFill>
                  <a:srgbClr val="FF0000"/>
                </a:solidFill>
              </a:defRPr>
            </a:lvl1pPr>
          </a:lstStyle>
          <a:p>
            <a:r>
              <a:rPr lang="en-US"/>
              <a:t>Click icon to add picture</a:t>
            </a:r>
          </a:p>
        </p:txBody>
      </p:sp>
    </p:spTree>
    <p:extLst>
      <p:ext uri="{BB962C8B-B14F-4D97-AF65-F5344CB8AC3E}">
        <p14:creationId xmlns:p14="http://schemas.microsoft.com/office/powerpoint/2010/main" val="132524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ement for dark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268288"/>
            <a:ext cx="3805085" cy="5862637"/>
          </a:xfrm>
        </p:spPr>
        <p:txBody>
          <a:bodyPr anchor="ctr"/>
          <a:lstStyle>
            <a:lvl1pPr>
              <a:defRPr sz="3600">
                <a:solidFill>
                  <a:schemeClr val="tx1"/>
                </a:solidFill>
              </a:defRPr>
            </a:lvl1pPr>
          </a:lstStyle>
          <a:p>
            <a:r>
              <a:rPr lang="en-US"/>
              <a:t>Click to add large statement</a:t>
            </a:r>
          </a:p>
        </p:txBody>
      </p:sp>
      <p:sp>
        <p:nvSpPr>
          <p:cNvPr id="7" name="Picture Placeholder 6">
            <a:extLst>
              <a:ext uri="{FF2B5EF4-FFF2-40B4-BE49-F238E27FC236}">
                <a16:creationId xmlns:a16="http://schemas.microsoft.com/office/drawing/2014/main" id="{233BAB4D-9CF9-E641-A33D-55F7CCE1DFA9}"/>
              </a:ext>
            </a:extLst>
          </p:cNvPr>
          <p:cNvSpPr>
            <a:spLocks noGrp="1"/>
          </p:cNvSpPr>
          <p:nvPr>
            <p:ph type="pic" sz="quarter" idx="10" hasCustomPrompt="1"/>
          </p:nvPr>
        </p:nvSpPr>
        <p:spPr>
          <a:xfrm>
            <a:off x="6096000" y="0"/>
            <a:ext cx="6096000" cy="6858000"/>
          </a:xfrm>
          <a:solidFill>
            <a:schemeClr val="bg1">
              <a:lumMod val="95000"/>
            </a:schemeClr>
          </a:solidFill>
        </p:spPr>
        <p:txBody>
          <a:bodyPr/>
          <a:lstStyle>
            <a:lvl1pPr>
              <a:defRPr sz="1200">
                <a:solidFill>
                  <a:srgbClr val="FF0000"/>
                </a:solidFill>
              </a:defRPr>
            </a:lvl1pPr>
          </a:lstStyle>
          <a:p>
            <a:r>
              <a:rPr lang="en-US"/>
              <a:t>Add dark image</a:t>
            </a:r>
          </a:p>
        </p:txBody>
      </p:sp>
      <p:pic>
        <p:nvPicPr>
          <p:cNvPr id="6" name="Graphic 5">
            <a:extLst>
              <a:ext uri="{FF2B5EF4-FFF2-40B4-BE49-F238E27FC236}">
                <a16:creationId xmlns:a16="http://schemas.microsoft.com/office/drawing/2014/main" id="{4566AFBE-A28C-E340-877A-10337668325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04450" y="6286636"/>
            <a:ext cx="1406525" cy="351631"/>
          </a:xfrm>
          <a:prstGeom prst="rect">
            <a:avLst/>
          </a:prstGeom>
        </p:spPr>
      </p:pic>
    </p:spTree>
    <p:extLst>
      <p:ext uri="{BB962C8B-B14F-4D97-AF65-F5344CB8AC3E}">
        <p14:creationId xmlns:p14="http://schemas.microsoft.com/office/powerpoint/2010/main" val="56539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ement for light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268288"/>
            <a:ext cx="3805085" cy="5862637"/>
          </a:xfrm>
        </p:spPr>
        <p:txBody>
          <a:bodyPr anchor="ctr"/>
          <a:lstStyle>
            <a:lvl1pPr>
              <a:defRPr sz="3600">
                <a:solidFill>
                  <a:schemeClr val="tx1"/>
                </a:solidFill>
              </a:defRPr>
            </a:lvl1pPr>
          </a:lstStyle>
          <a:p>
            <a:r>
              <a:rPr lang="en-US"/>
              <a:t>Click to add large statement</a:t>
            </a:r>
          </a:p>
        </p:txBody>
      </p:sp>
      <p:sp>
        <p:nvSpPr>
          <p:cNvPr id="7" name="Picture Placeholder 6">
            <a:extLst>
              <a:ext uri="{FF2B5EF4-FFF2-40B4-BE49-F238E27FC236}">
                <a16:creationId xmlns:a16="http://schemas.microsoft.com/office/drawing/2014/main" id="{233BAB4D-9CF9-E641-A33D-55F7CCE1DFA9}"/>
              </a:ext>
            </a:extLst>
          </p:cNvPr>
          <p:cNvSpPr>
            <a:spLocks noGrp="1"/>
          </p:cNvSpPr>
          <p:nvPr>
            <p:ph type="pic" sz="quarter" idx="10" hasCustomPrompt="1"/>
          </p:nvPr>
        </p:nvSpPr>
        <p:spPr>
          <a:xfrm>
            <a:off x="6096000" y="0"/>
            <a:ext cx="6096000" cy="6858000"/>
          </a:xfrm>
          <a:solidFill>
            <a:schemeClr val="bg1">
              <a:lumMod val="95000"/>
            </a:schemeClr>
          </a:solidFill>
        </p:spPr>
        <p:txBody>
          <a:bodyPr/>
          <a:lstStyle>
            <a:lvl1pPr>
              <a:defRPr sz="1200">
                <a:solidFill>
                  <a:srgbClr val="FF0000"/>
                </a:solidFill>
              </a:defRPr>
            </a:lvl1pPr>
          </a:lstStyle>
          <a:p>
            <a:r>
              <a:rPr lang="en-US"/>
              <a:t>Add light image</a:t>
            </a:r>
          </a:p>
        </p:txBody>
      </p:sp>
      <p:pic>
        <p:nvPicPr>
          <p:cNvPr id="6" name="Graphic 5">
            <a:extLst>
              <a:ext uri="{FF2B5EF4-FFF2-40B4-BE49-F238E27FC236}">
                <a16:creationId xmlns:a16="http://schemas.microsoft.com/office/drawing/2014/main" id="{4566AFBE-A28C-E340-877A-10337668325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04450" y="6286636"/>
            <a:ext cx="1406524" cy="351631"/>
          </a:xfrm>
          <a:prstGeom prst="rect">
            <a:avLst/>
          </a:prstGeom>
        </p:spPr>
      </p:pic>
    </p:spTree>
    <p:extLst>
      <p:ext uri="{BB962C8B-B14F-4D97-AF65-F5344CB8AC3E}">
        <p14:creationId xmlns:p14="http://schemas.microsoft.com/office/powerpoint/2010/main" val="209597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FA60-AFE7-4C49-A90A-B7011B7B2299}"/>
              </a:ext>
            </a:extLst>
          </p:cNvPr>
          <p:cNvSpPr>
            <a:spLocks noGrp="1"/>
          </p:cNvSpPr>
          <p:nvPr>
            <p:ph type="title"/>
          </p:nvPr>
        </p:nvSpPr>
        <p:spPr>
          <a:xfrm>
            <a:off x="1750142" y="914399"/>
            <a:ext cx="6951406" cy="3785419"/>
          </a:xfrm>
        </p:spPr>
        <p:txBody>
          <a:bodyPr anchor="t"/>
          <a:lstStyle>
            <a:lvl1pPr>
              <a:defRPr sz="40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1B44CB5E-0819-6D43-8B53-69EFE0C62AD2}"/>
              </a:ext>
            </a:extLst>
          </p:cNvPr>
          <p:cNvSpPr>
            <a:spLocks noGrp="1"/>
          </p:cNvSpPr>
          <p:nvPr>
            <p:ph type="body" sz="half" idx="2" hasCustomPrompt="1"/>
          </p:nvPr>
        </p:nvSpPr>
        <p:spPr>
          <a:xfrm>
            <a:off x="1750141" y="4975123"/>
            <a:ext cx="3333135" cy="1151041"/>
          </a:xfrm>
        </p:spPr>
        <p:txBody>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attribution</a:t>
            </a:r>
          </a:p>
        </p:txBody>
      </p:sp>
      <p:sp>
        <p:nvSpPr>
          <p:cNvPr id="6" name="TextBox 5">
            <a:extLst>
              <a:ext uri="{FF2B5EF4-FFF2-40B4-BE49-F238E27FC236}">
                <a16:creationId xmlns:a16="http://schemas.microsoft.com/office/drawing/2014/main" id="{5ACE8853-3440-C143-885D-8505E5267BB4}"/>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bg1"/>
                </a:solidFill>
              </a:rPr>
              <a:pPr algn="l"/>
              <a:t>‹#›</a:t>
            </a:fld>
            <a:endParaRPr lang="en-US" sz="900" b="1">
              <a:solidFill>
                <a:schemeClr val="bg1"/>
              </a:solidFill>
            </a:endParaRPr>
          </a:p>
        </p:txBody>
      </p:sp>
    </p:spTree>
    <p:extLst>
      <p:ext uri="{BB962C8B-B14F-4D97-AF65-F5344CB8AC3E}">
        <p14:creationId xmlns:p14="http://schemas.microsoft.com/office/powerpoint/2010/main" val="1200283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FA60-AFE7-4C49-A90A-B7011B7B2299}"/>
              </a:ext>
            </a:extLst>
          </p:cNvPr>
          <p:cNvSpPr>
            <a:spLocks noGrp="1"/>
          </p:cNvSpPr>
          <p:nvPr>
            <p:ph type="title"/>
          </p:nvPr>
        </p:nvSpPr>
        <p:spPr>
          <a:xfrm>
            <a:off x="1750141" y="914399"/>
            <a:ext cx="6949440" cy="3785419"/>
          </a:xfrm>
        </p:spPr>
        <p:txBody>
          <a:bodyPr anchor="t"/>
          <a:lstStyle>
            <a:lvl1pPr>
              <a:defRPr sz="40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1B44CB5E-0819-6D43-8B53-69EFE0C62AD2}"/>
              </a:ext>
            </a:extLst>
          </p:cNvPr>
          <p:cNvSpPr>
            <a:spLocks noGrp="1"/>
          </p:cNvSpPr>
          <p:nvPr>
            <p:ph type="body" sz="half" idx="2" hasCustomPrompt="1"/>
          </p:nvPr>
        </p:nvSpPr>
        <p:spPr>
          <a:xfrm>
            <a:off x="1750141" y="4975123"/>
            <a:ext cx="3333135" cy="1151041"/>
          </a:xfrm>
        </p:spPr>
        <p:txBody>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attribution</a:t>
            </a:r>
          </a:p>
        </p:txBody>
      </p:sp>
      <p:sp>
        <p:nvSpPr>
          <p:cNvPr id="6" name="TextBox 5">
            <a:extLst>
              <a:ext uri="{FF2B5EF4-FFF2-40B4-BE49-F238E27FC236}">
                <a16:creationId xmlns:a16="http://schemas.microsoft.com/office/drawing/2014/main" id="{5ACE8853-3440-C143-885D-8505E5267BB4}"/>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bg1"/>
                </a:solidFill>
              </a:rPr>
              <a:pPr algn="l"/>
              <a:t>‹#›</a:t>
            </a:fld>
            <a:endParaRPr lang="en-US" sz="900" b="1">
              <a:solidFill>
                <a:schemeClr val="bg1"/>
              </a:solidFill>
            </a:endParaRPr>
          </a:p>
        </p:txBody>
      </p:sp>
    </p:spTree>
    <p:extLst>
      <p:ext uri="{BB962C8B-B14F-4D97-AF65-F5344CB8AC3E}">
        <p14:creationId xmlns:p14="http://schemas.microsoft.com/office/powerpoint/2010/main" val="1392185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FA60-AFE7-4C49-A90A-B7011B7B2299}"/>
              </a:ext>
            </a:extLst>
          </p:cNvPr>
          <p:cNvSpPr>
            <a:spLocks noGrp="1"/>
          </p:cNvSpPr>
          <p:nvPr>
            <p:ph type="title"/>
          </p:nvPr>
        </p:nvSpPr>
        <p:spPr>
          <a:xfrm>
            <a:off x="1750141" y="914399"/>
            <a:ext cx="6949440" cy="3785419"/>
          </a:xfrm>
        </p:spPr>
        <p:txBody>
          <a:bodyPr anchor="t"/>
          <a:lstStyle>
            <a:lvl1pPr>
              <a:defRPr sz="40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1B44CB5E-0819-6D43-8B53-69EFE0C62AD2}"/>
              </a:ext>
            </a:extLst>
          </p:cNvPr>
          <p:cNvSpPr>
            <a:spLocks noGrp="1"/>
          </p:cNvSpPr>
          <p:nvPr>
            <p:ph type="body" sz="half" idx="2" hasCustomPrompt="1"/>
          </p:nvPr>
        </p:nvSpPr>
        <p:spPr>
          <a:xfrm>
            <a:off x="1750141" y="4975123"/>
            <a:ext cx="3333135" cy="1151041"/>
          </a:xfrm>
        </p:spPr>
        <p:txBody>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attribution</a:t>
            </a:r>
          </a:p>
        </p:txBody>
      </p:sp>
      <p:sp>
        <p:nvSpPr>
          <p:cNvPr id="6" name="TextBox 5">
            <a:extLst>
              <a:ext uri="{FF2B5EF4-FFF2-40B4-BE49-F238E27FC236}">
                <a16:creationId xmlns:a16="http://schemas.microsoft.com/office/drawing/2014/main" id="{5ACE8853-3440-C143-885D-8505E5267BB4}"/>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bg1"/>
                </a:solidFill>
              </a:rPr>
              <a:pPr algn="l"/>
              <a:t>‹#›</a:t>
            </a:fld>
            <a:endParaRPr lang="en-US" sz="900" b="1">
              <a:solidFill>
                <a:schemeClr val="bg1"/>
              </a:solidFill>
            </a:endParaRPr>
          </a:p>
        </p:txBody>
      </p:sp>
    </p:spTree>
    <p:extLst>
      <p:ext uri="{BB962C8B-B14F-4D97-AF65-F5344CB8AC3E}">
        <p14:creationId xmlns:p14="http://schemas.microsoft.com/office/powerpoint/2010/main" val="375907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E7F1C70-615E-AD4D-A6A5-DCC8984A4BE1}"/>
              </a:ext>
            </a:extLst>
          </p:cNvPr>
          <p:cNvSpPr>
            <a:spLocks noGrp="1"/>
          </p:cNvSpPr>
          <p:nvPr>
            <p:ph type="pic" sz="quarter" idx="10"/>
          </p:nvPr>
        </p:nvSpPr>
        <p:spPr>
          <a:xfrm>
            <a:off x="8268929" y="0"/>
            <a:ext cx="3923071" cy="6858000"/>
          </a:xfrm>
          <a:solidFill>
            <a:schemeClr val="bg1">
              <a:lumMod val="95000"/>
            </a:schemeClr>
          </a:solidFill>
        </p:spPr>
        <p:txBody>
          <a:bodyPr/>
          <a:lstStyle>
            <a:lvl1pPr>
              <a:defRPr sz="1200">
                <a:solidFill>
                  <a:srgbClr val="FF0000"/>
                </a:solidFill>
              </a:defRPr>
            </a:lvl1pPr>
          </a:lstStyle>
          <a:p>
            <a:r>
              <a:rPr lang="en-US"/>
              <a:t>Click icon to add picture</a:t>
            </a:r>
          </a:p>
        </p:txBody>
      </p:sp>
      <p:sp>
        <p:nvSpPr>
          <p:cNvPr id="2" name="Title 1">
            <a:extLst>
              <a:ext uri="{FF2B5EF4-FFF2-40B4-BE49-F238E27FC236}">
                <a16:creationId xmlns:a16="http://schemas.microsoft.com/office/drawing/2014/main" id="{ECE8FA60-AFE7-4C49-A90A-B7011B7B2299}"/>
              </a:ext>
            </a:extLst>
          </p:cNvPr>
          <p:cNvSpPr>
            <a:spLocks noGrp="1"/>
          </p:cNvSpPr>
          <p:nvPr>
            <p:ph type="title"/>
          </p:nvPr>
        </p:nvSpPr>
        <p:spPr>
          <a:xfrm>
            <a:off x="1750143" y="914399"/>
            <a:ext cx="5043948" cy="3785419"/>
          </a:xfrm>
        </p:spPr>
        <p:txBody>
          <a:bodyPr anchor="t"/>
          <a:lstStyle>
            <a:lvl1pPr>
              <a:defRPr sz="4000">
                <a:solidFill>
                  <a:schemeClr val="tx1"/>
                </a:solidFill>
              </a:defRPr>
            </a:lvl1pPr>
          </a:lstStyle>
          <a:p>
            <a:r>
              <a:rPr lang="en-US"/>
              <a:t>Click to edit Master title style</a:t>
            </a:r>
          </a:p>
        </p:txBody>
      </p:sp>
      <p:sp>
        <p:nvSpPr>
          <p:cNvPr id="5" name="Text Placeholder 3">
            <a:extLst>
              <a:ext uri="{FF2B5EF4-FFF2-40B4-BE49-F238E27FC236}">
                <a16:creationId xmlns:a16="http://schemas.microsoft.com/office/drawing/2014/main" id="{1B44CB5E-0819-6D43-8B53-69EFE0C62AD2}"/>
              </a:ext>
            </a:extLst>
          </p:cNvPr>
          <p:cNvSpPr>
            <a:spLocks noGrp="1"/>
          </p:cNvSpPr>
          <p:nvPr>
            <p:ph type="body" sz="half" idx="2" hasCustomPrompt="1"/>
          </p:nvPr>
        </p:nvSpPr>
        <p:spPr>
          <a:xfrm>
            <a:off x="1750141" y="4975123"/>
            <a:ext cx="3333135" cy="1151041"/>
          </a:xfrm>
        </p:spPr>
        <p:txBody>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attribution</a:t>
            </a:r>
          </a:p>
        </p:txBody>
      </p:sp>
    </p:spTree>
    <p:extLst>
      <p:ext uri="{BB962C8B-B14F-4D97-AF65-F5344CB8AC3E}">
        <p14:creationId xmlns:p14="http://schemas.microsoft.com/office/powerpoint/2010/main" val="538365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553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ck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933EE6-DC0E-8F4D-9D6E-36DDBF3EB04F}"/>
              </a:ext>
            </a:extLst>
          </p:cNvPr>
          <p:cNvSpPr txBox="1"/>
          <p:nvPr/>
        </p:nvSpPr>
        <p:spPr>
          <a:xfrm>
            <a:off x="570270" y="6066503"/>
            <a:ext cx="10785987" cy="646331"/>
          </a:xfrm>
          <a:prstGeom prst="rect">
            <a:avLst/>
          </a:prstGeom>
          <a:noFill/>
        </p:spPr>
        <p:txBody>
          <a:bodyPr wrap="square" lIns="0" tIns="0" rIns="0" bIns="0" rtlCol="0">
            <a:noAutofit/>
          </a:bodyPr>
          <a:lstStyle/>
          <a:p>
            <a:pPr>
              <a:lnSpc>
                <a:spcPct val="110000"/>
              </a:lnSpc>
            </a:pPr>
            <a:r>
              <a:rPr lang="en-US" sz="800"/>
              <a:t>Restricted Use Legend and Disclaimer: The distribution of this material is limited to members of the [Board of Directors, Office of the Chief Executive, Entergy management, Corporate Risk Committee] and their designees. The information included herein is prepared solely for internal use. It may include information based on assumptions and hypothetical scenarios not representative of current business plans. These hypothetical scenarios do not represent any or all current or future Entergy business plans but are merely estimates, projections, and discussion points. As a result, actual outcomes may differ. This information may also include commercially sensitive proprietary information, legal advice from counsel, and/or other confidential non-public information not appropriate for general distribution. </a:t>
            </a:r>
          </a:p>
        </p:txBody>
      </p:sp>
      <p:pic>
        <p:nvPicPr>
          <p:cNvPr id="7" name="Graphic 6">
            <a:extLst>
              <a:ext uri="{FF2B5EF4-FFF2-40B4-BE49-F238E27FC236}">
                <a16:creationId xmlns:a16="http://schemas.microsoft.com/office/drawing/2014/main" id="{B34D4AAC-B675-2943-A5A5-13EED76C17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5639" y="2646107"/>
            <a:ext cx="4060723" cy="1015181"/>
          </a:xfrm>
          <a:prstGeom prst="rect">
            <a:avLst/>
          </a:prstGeom>
        </p:spPr>
      </p:pic>
    </p:spTree>
    <p:extLst>
      <p:ext uri="{BB962C8B-B14F-4D97-AF65-F5344CB8AC3E}">
        <p14:creationId xmlns:p14="http://schemas.microsoft.com/office/powerpoint/2010/main" val="245225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Gradient 05">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B16F4560-3398-6A4A-A9FB-955028B19865}"/>
              </a:ext>
            </a:extLst>
          </p:cNvPr>
          <p:cNvSpPr txBox="1">
            <a:spLocks/>
          </p:cNvSpPr>
          <p:nvPr userDrawn="1"/>
        </p:nvSpPr>
        <p:spPr>
          <a:xfrm>
            <a:off x="8371671" y="6647758"/>
            <a:ext cx="3481917" cy="184151"/>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tx1"/>
                </a:solidFill>
                <a:latin typeface="+mn-lt"/>
              </a:rPr>
              <a:t>HIGHLY SENSITIVE, CONFIDENTIAL AND PROPRIETARY. SEE NOTICE ON LAST PAGE</a:t>
            </a:r>
          </a:p>
        </p:txBody>
      </p:sp>
      <p:pic>
        <p:nvPicPr>
          <p:cNvPr id="5" name="Graphic 4">
            <a:extLst>
              <a:ext uri="{FF2B5EF4-FFF2-40B4-BE49-F238E27FC236}">
                <a16:creationId xmlns:a16="http://schemas.microsoft.com/office/drawing/2014/main" id="{ADEB9F56-07A5-4926-9863-355A9B69CA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4450" y="6286636"/>
            <a:ext cx="1406525" cy="351632"/>
          </a:xfrm>
          <a:prstGeom prst="rect">
            <a:avLst/>
          </a:prstGeom>
        </p:spPr>
      </p:pic>
    </p:spTree>
    <p:extLst>
      <p:ext uri="{BB962C8B-B14F-4D97-AF65-F5344CB8AC3E}">
        <p14:creationId xmlns:p14="http://schemas.microsoft.com/office/powerpoint/2010/main" val="337392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image righ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246F8073-4533-4243-BE19-EEB33FC78488}"/>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p:nvPr>
        </p:nvSpPr>
        <p:spPr>
          <a:xfrm>
            <a:off x="557784" y="4389120"/>
            <a:ext cx="5538216" cy="1249680"/>
          </a:xfrm>
        </p:spPr>
        <p:txBody>
          <a:bodyPr anchor="t">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4623816" cy="314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1" name="Graphic 10">
            <a:extLst>
              <a:ext uri="{FF2B5EF4-FFF2-40B4-BE49-F238E27FC236}">
                <a16:creationId xmlns:a16="http://schemas.microsoft.com/office/drawing/2014/main" id="{7A17DE22-3FA2-0D4E-907A-4949F902FD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784" y="649424"/>
            <a:ext cx="2104136" cy="526034"/>
          </a:xfrm>
          <a:prstGeom prst="rect">
            <a:avLst/>
          </a:prstGeom>
        </p:spPr>
      </p:pic>
      <p:sp>
        <p:nvSpPr>
          <p:cNvPr id="13" name="TextBox 12">
            <a:extLst>
              <a:ext uri="{FF2B5EF4-FFF2-40B4-BE49-F238E27FC236}">
                <a16:creationId xmlns:a16="http://schemas.microsoft.com/office/drawing/2014/main" id="{0C8E9D57-6ED8-B640-9112-CBEA09308278}"/>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tx1"/>
                </a:solidFill>
              </a:rPr>
              <a:t>Highly sensitive, confidential and proprietary</a:t>
            </a:r>
          </a:p>
        </p:txBody>
      </p:sp>
      <p:sp>
        <p:nvSpPr>
          <p:cNvPr id="17" name="Picture Placeholder 16">
            <a:extLst>
              <a:ext uri="{FF2B5EF4-FFF2-40B4-BE49-F238E27FC236}">
                <a16:creationId xmlns:a16="http://schemas.microsoft.com/office/drawing/2014/main" id="{556F6A18-2F0C-D149-A168-E63CF0FC7897}"/>
              </a:ext>
            </a:extLst>
          </p:cNvPr>
          <p:cNvSpPr>
            <a:spLocks noGrp="1"/>
          </p:cNvSpPr>
          <p:nvPr>
            <p:ph type="pic" sz="quarter" idx="10"/>
          </p:nvPr>
        </p:nvSpPr>
        <p:spPr>
          <a:xfrm>
            <a:off x="8271164" y="-1"/>
            <a:ext cx="3920836" cy="6857999"/>
          </a:xfrm>
          <a:custGeom>
            <a:avLst/>
            <a:gdLst>
              <a:gd name="connsiteX0" fmla="*/ 2317983 w 3920836"/>
              <a:gd name="connsiteY0" fmla="*/ 1568801 h 6857999"/>
              <a:gd name="connsiteX1" fmla="*/ 3793891 w 3920836"/>
              <a:gd name="connsiteY1" fmla="*/ 1916301 h 6857999"/>
              <a:gd name="connsiteX2" fmla="*/ 3920836 w 3920836"/>
              <a:gd name="connsiteY2" fmla="*/ 1986214 h 6857999"/>
              <a:gd name="connsiteX3" fmla="*/ 3920836 w 3920836"/>
              <a:gd name="connsiteY3" fmla="*/ 6857999 h 6857999"/>
              <a:gd name="connsiteX4" fmla="*/ 0 w 3920836"/>
              <a:gd name="connsiteY4" fmla="*/ 6857999 h 6857999"/>
              <a:gd name="connsiteX5" fmla="*/ 0 w 3920836"/>
              <a:gd name="connsiteY5" fmla="*/ 2509282 h 6857999"/>
              <a:gd name="connsiteX6" fmla="*/ 20983 w 3920836"/>
              <a:gd name="connsiteY6" fmla="*/ 2487909 h 6857999"/>
              <a:gd name="connsiteX7" fmla="*/ 2317983 w 3920836"/>
              <a:gd name="connsiteY7" fmla="*/ 1568801 h 6857999"/>
              <a:gd name="connsiteX8" fmla="*/ 0 w 3920836"/>
              <a:gd name="connsiteY8" fmla="*/ 0 h 6857999"/>
              <a:gd name="connsiteX9" fmla="*/ 3920836 w 3920836"/>
              <a:gd name="connsiteY9" fmla="*/ 0 h 6857999"/>
              <a:gd name="connsiteX10" fmla="*/ 3920836 w 3920836"/>
              <a:gd name="connsiteY10" fmla="*/ 1813430 h 6857999"/>
              <a:gd name="connsiteX11" fmla="*/ 3728890 w 3920836"/>
              <a:gd name="connsiteY11" fmla="*/ 1715642 h 6857999"/>
              <a:gd name="connsiteX12" fmla="*/ 223648 w 3920836"/>
              <a:gd name="connsiteY12" fmla="*/ 2114131 h 6857999"/>
              <a:gd name="connsiteX13" fmla="*/ 0 w 3920836"/>
              <a:gd name="connsiteY13" fmla="*/ 230098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0836" h="6857999">
                <a:moveTo>
                  <a:pt x="2317983" y="1568801"/>
                </a:moveTo>
                <a:cubicBezTo>
                  <a:pt x="2820278" y="1568801"/>
                  <a:pt x="3325955" y="1682383"/>
                  <a:pt x="3793891" y="1916301"/>
                </a:cubicBezTo>
                <a:lnTo>
                  <a:pt x="3920836" y="1986214"/>
                </a:lnTo>
                <a:lnTo>
                  <a:pt x="3920836" y="6857999"/>
                </a:lnTo>
                <a:lnTo>
                  <a:pt x="0" y="6857999"/>
                </a:lnTo>
                <a:lnTo>
                  <a:pt x="0" y="2509282"/>
                </a:lnTo>
                <a:lnTo>
                  <a:pt x="20983" y="2487909"/>
                </a:lnTo>
                <a:cubicBezTo>
                  <a:pt x="649551" y="1885644"/>
                  <a:pt x="1479066" y="1568801"/>
                  <a:pt x="2317983" y="1568801"/>
                </a:cubicBezTo>
                <a:close/>
                <a:moveTo>
                  <a:pt x="0" y="0"/>
                </a:moveTo>
                <a:lnTo>
                  <a:pt x="3920836" y="0"/>
                </a:lnTo>
                <a:lnTo>
                  <a:pt x="3920836" y="1813430"/>
                </a:lnTo>
                <a:lnTo>
                  <a:pt x="3728890" y="1715642"/>
                </a:lnTo>
                <a:cubicBezTo>
                  <a:pt x="2572424" y="1198250"/>
                  <a:pt x="1222646" y="1360826"/>
                  <a:pt x="223648" y="2114131"/>
                </a:cubicBezTo>
                <a:lnTo>
                  <a:pt x="0" y="2300987"/>
                </a:lnTo>
                <a:close/>
              </a:path>
            </a:pathLst>
          </a:custGeom>
        </p:spPr>
        <p:txBody>
          <a:bodyPr wrap="square">
            <a:noAutofit/>
          </a:bodyPr>
          <a:lstStyle>
            <a:lvl1pPr>
              <a:defRPr sz="1200"/>
            </a:lvl1pPr>
          </a:lstStyle>
          <a:p>
            <a:r>
              <a:rPr lang="en-US"/>
              <a:t>Click icon to add picture</a:t>
            </a:r>
          </a:p>
        </p:txBody>
      </p:sp>
    </p:spTree>
    <p:extLst>
      <p:ext uri="{BB962C8B-B14F-4D97-AF65-F5344CB8AC3E}">
        <p14:creationId xmlns:p14="http://schemas.microsoft.com/office/powerpoint/2010/main" val="992935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99C3C553-1E15-674C-8D7B-AB9603F73217}"/>
              </a:ext>
            </a:extLst>
          </p:cNvPr>
          <p:cNvSpPr>
            <a:spLocks noGrp="1"/>
          </p:cNvSpPr>
          <p:nvPr>
            <p:ph type="body" sz="quarter" idx="15" hasCustomPrompt="1"/>
          </p:nvPr>
        </p:nvSpPr>
        <p:spPr>
          <a:xfrm>
            <a:off x="1886585" y="91440"/>
            <a:ext cx="8693150" cy="495300"/>
          </a:xfrm>
          <a:prstGeom prst="rect">
            <a:avLst/>
          </a:prstGeom>
        </p:spPr>
        <p:txBody>
          <a:bodyPr/>
          <a:lstStyle>
            <a:lvl1pPr marL="0" indent="0" algn="ctr">
              <a:buNone/>
              <a:defRPr sz="3600" b="1"/>
            </a:lvl1pPr>
          </a:lstStyle>
          <a:p>
            <a:pPr lvl="0"/>
            <a:r>
              <a:rPr lang="en-US"/>
              <a:t>Edit master text styles</a:t>
            </a:r>
          </a:p>
        </p:txBody>
      </p:sp>
      <p:sp>
        <p:nvSpPr>
          <p:cNvPr id="4" name="Footer Placeholder 4">
            <a:extLst>
              <a:ext uri="{FF2B5EF4-FFF2-40B4-BE49-F238E27FC236}">
                <a16:creationId xmlns:a16="http://schemas.microsoft.com/office/drawing/2014/main" id="{0AB87C80-B77F-4E5F-A79B-0415398C45C8}"/>
              </a:ext>
            </a:extLst>
          </p:cNvPr>
          <p:cNvSpPr>
            <a:spLocks noGrp="1"/>
          </p:cNvSpPr>
          <p:nvPr>
            <p:ph type="ftr" sz="quarter" idx="3"/>
          </p:nvPr>
        </p:nvSpPr>
        <p:spPr>
          <a:xfrm>
            <a:off x="1246632" y="6063897"/>
            <a:ext cx="9945624" cy="419199"/>
          </a:xfrm>
          <a:prstGeom prst="rect">
            <a:avLst/>
          </a:prstGeom>
        </p:spPr>
        <p:txBody>
          <a:bodyPr vert="horz" lIns="91440" tIns="45720" rIns="91440" bIns="45720" rtlCol="0" anchor="t"/>
          <a:lstStyle>
            <a:lvl1pPr marL="120650" indent="-120650" algn="l">
              <a:defRPr sz="1100">
                <a:solidFill>
                  <a:schemeClr val="tx1"/>
                </a:solidFill>
              </a:defRPr>
            </a:lvl1pPr>
          </a:lstStyle>
          <a:p>
            <a:endParaRPr lang="en-US"/>
          </a:p>
        </p:txBody>
      </p:sp>
    </p:spTree>
    <p:extLst>
      <p:ext uri="{BB962C8B-B14F-4D97-AF65-F5344CB8AC3E}">
        <p14:creationId xmlns:p14="http://schemas.microsoft.com/office/powerpoint/2010/main" val="381589342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LL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F5F03-A161-4C14-9253-4D0634B3D1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50800"/>
            <a:ext cx="12192001" cy="4935955"/>
          </a:xfrm>
          <a:prstGeom prst="rect">
            <a:avLst/>
          </a:prstGeom>
        </p:spPr>
      </p:pic>
      <p:sp>
        <p:nvSpPr>
          <p:cNvPr id="9" name="Rectangle 8">
            <a:extLst>
              <a:ext uri="{FF2B5EF4-FFF2-40B4-BE49-F238E27FC236}">
                <a16:creationId xmlns:a16="http://schemas.microsoft.com/office/drawing/2014/main" id="{BCD60B12-69E4-468B-A19D-3FE5E3AF5926}"/>
              </a:ext>
            </a:extLst>
          </p:cNvPr>
          <p:cNvSpPr/>
          <p:nvPr userDrawn="1"/>
        </p:nvSpPr>
        <p:spPr>
          <a:xfrm>
            <a:off x="0" y="6232660"/>
            <a:ext cx="12192000" cy="6253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B14A4D-1999-46BD-B224-41EE3D366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53866" y="5444991"/>
            <a:ext cx="3606292" cy="724442"/>
          </a:xfrm>
          <a:prstGeom prst="rect">
            <a:avLst/>
          </a:prstGeom>
        </p:spPr>
      </p:pic>
      <p:sp>
        <p:nvSpPr>
          <p:cNvPr id="11" name="TextBox 10">
            <a:extLst>
              <a:ext uri="{FF2B5EF4-FFF2-40B4-BE49-F238E27FC236}">
                <a16:creationId xmlns:a16="http://schemas.microsoft.com/office/drawing/2014/main" id="{B107CB17-25F8-424F-86C1-60F7E8B233B4}"/>
              </a:ext>
            </a:extLst>
          </p:cNvPr>
          <p:cNvSpPr txBox="1"/>
          <p:nvPr userDrawn="1"/>
        </p:nvSpPr>
        <p:spPr>
          <a:xfrm>
            <a:off x="1000728" y="6208807"/>
            <a:ext cx="4751111" cy="338554"/>
          </a:xfrm>
          <a:prstGeom prst="rect">
            <a:avLst/>
          </a:prstGeom>
          <a:noFill/>
        </p:spPr>
        <p:txBody>
          <a:bodyPr wrap="square" rtlCol="0">
            <a:spAutoFit/>
          </a:bodyPr>
          <a:lstStyle/>
          <a:p>
            <a:r>
              <a:rPr lang="en-US" sz="1600" spc="30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sp>
        <p:nvSpPr>
          <p:cNvPr id="13" name="Rectangle 12">
            <a:extLst>
              <a:ext uri="{FF2B5EF4-FFF2-40B4-BE49-F238E27FC236}">
                <a16:creationId xmlns:a16="http://schemas.microsoft.com/office/drawing/2014/main" id="{93AF4DAF-6165-4ACA-9BD2-EA6F5109F7B6}"/>
              </a:ext>
            </a:extLst>
          </p:cNvPr>
          <p:cNvSpPr/>
          <p:nvPr userDrawn="1"/>
        </p:nvSpPr>
        <p:spPr>
          <a:xfrm>
            <a:off x="-1" y="0"/>
            <a:ext cx="154984" cy="483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29285-30A3-44B5-957B-A26591FFA752}"/>
              </a:ext>
            </a:extLst>
          </p:cNvPr>
          <p:cNvSpPr/>
          <p:nvPr userDrawn="1"/>
        </p:nvSpPr>
        <p:spPr>
          <a:xfrm rot="5400000">
            <a:off x="6041367" y="-5995647"/>
            <a:ext cx="154985" cy="12146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60D5E-FF4C-4249-A9B8-3311C8B1E07D}"/>
              </a:ext>
            </a:extLst>
          </p:cNvPr>
          <p:cNvSpPr/>
          <p:nvPr userDrawn="1"/>
        </p:nvSpPr>
        <p:spPr>
          <a:xfrm>
            <a:off x="708659" y="4159944"/>
            <a:ext cx="54102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baseline="0"/>
          </a:p>
        </p:txBody>
      </p:sp>
      <p:sp>
        <p:nvSpPr>
          <p:cNvPr id="3" name="Subtitle 2">
            <a:extLst>
              <a:ext uri="{FF2B5EF4-FFF2-40B4-BE49-F238E27FC236}">
                <a16:creationId xmlns:a16="http://schemas.microsoft.com/office/drawing/2014/main" id="{D478CA8B-B5EC-4E07-A878-934B7F50B95F}"/>
              </a:ext>
            </a:extLst>
          </p:cNvPr>
          <p:cNvSpPr>
            <a:spLocks noGrp="1"/>
          </p:cNvSpPr>
          <p:nvPr>
            <p:ph type="subTitle" idx="1" hasCustomPrompt="1"/>
          </p:nvPr>
        </p:nvSpPr>
        <p:spPr>
          <a:xfrm>
            <a:off x="947183" y="5069439"/>
            <a:ext cx="4964667" cy="335156"/>
          </a:xfrm>
          <a:prstGeom prst="rect">
            <a:avLst/>
          </a:prstGeom>
          <a:noFill/>
        </p:spPr>
        <p:txBody>
          <a:bodyPr wrap="square" rtlCol="0">
            <a:spAutoFit/>
          </a:bodyPr>
          <a:lstStyle>
            <a:lvl1pPr marL="0" indent="0">
              <a:buNone/>
              <a:defRPr lang="en-US" sz="1200" cap="all" spc="300" baseline="0">
                <a:solidFill>
                  <a:schemeClr val="bg1"/>
                </a:solidFill>
                <a:latin typeface="Arial" panose="020B0604020202020204" pitchFamily="34" charset="0"/>
                <a:cs typeface="Arial" panose="020B0604020202020204" pitchFamily="34" charset="0"/>
              </a:defRPr>
            </a:lvl1pPr>
          </a:lstStyle>
          <a:p>
            <a:pPr marL="0" lvl="0">
              <a:lnSpc>
                <a:spcPct val="150000"/>
              </a:lnSpc>
            </a:pPr>
            <a:r>
              <a:rPr lang="en-US"/>
              <a:t>Subtitle or presenter</a:t>
            </a:r>
          </a:p>
        </p:txBody>
      </p:sp>
      <p:sp>
        <p:nvSpPr>
          <p:cNvPr id="8" name="Title 7">
            <a:extLst>
              <a:ext uri="{FF2B5EF4-FFF2-40B4-BE49-F238E27FC236}">
                <a16:creationId xmlns:a16="http://schemas.microsoft.com/office/drawing/2014/main" id="{E7DEDFCC-479A-4533-824C-7CD8AB806505}"/>
              </a:ext>
            </a:extLst>
          </p:cNvPr>
          <p:cNvSpPr>
            <a:spLocks noGrp="1"/>
          </p:cNvSpPr>
          <p:nvPr>
            <p:ph type="title" hasCustomPrompt="1"/>
          </p:nvPr>
        </p:nvSpPr>
        <p:spPr>
          <a:xfrm>
            <a:off x="945295" y="4444100"/>
            <a:ext cx="4966555" cy="625339"/>
          </a:xfrm>
          <a:prstGeom prst="rect">
            <a:avLst/>
          </a:prstGeom>
        </p:spPr>
        <p:txBody>
          <a:bodyPr/>
          <a:lstStyle>
            <a:lvl1pPr>
              <a:defRPr lang="en-US" sz="2400" b="1">
                <a:solidFill>
                  <a:schemeClr val="bg1"/>
                </a:solidFill>
                <a:latin typeface="Arial" panose="020B0604020202020204" pitchFamily="34" charset="0"/>
                <a:cs typeface="Arial" panose="020B0604020202020204" pitchFamily="34" charset="0"/>
              </a:defRPr>
            </a:lvl1pPr>
          </a:lstStyle>
          <a:p>
            <a:pPr marL="0" lvl="0"/>
            <a:r>
              <a:rPr lang="en-US"/>
              <a:t>Title goes here</a:t>
            </a:r>
          </a:p>
        </p:txBody>
      </p:sp>
    </p:spTree>
    <p:extLst>
      <p:ext uri="{BB962C8B-B14F-4D97-AF65-F5344CB8AC3E}">
        <p14:creationId xmlns:p14="http://schemas.microsoft.com/office/powerpoint/2010/main" val="413048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F3967A-41D9-4271-9D66-5B5A288A2A7F}"/>
              </a:ext>
            </a:extLst>
          </p:cNvPr>
          <p:cNvSpPr/>
          <p:nvPr userDrawn="1"/>
        </p:nvSpPr>
        <p:spPr>
          <a:xfrm>
            <a:off x="0" y="6232660"/>
            <a:ext cx="12191998" cy="6253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B14A4D-1999-46BD-B224-41EE3D3666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866" y="5444991"/>
            <a:ext cx="3606292" cy="724442"/>
          </a:xfrm>
          <a:prstGeom prst="rect">
            <a:avLst/>
          </a:prstGeom>
        </p:spPr>
      </p:pic>
      <p:sp>
        <p:nvSpPr>
          <p:cNvPr id="11" name="TextBox 10">
            <a:extLst>
              <a:ext uri="{FF2B5EF4-FFF2-40B4-BE49-F238E27FC236}">
                <a16:creationId xmlns:a16="http://schemas.microsoft.com/office/drawing/2014/main" id="{B107CB17-25F8-424F-86C1-60F7E8B233B4}"/>
              </a:ext>
            </a:extLst>
          </p:cNvPr>
          <p:cNvSpPr txBox="1"/>
          <p:nvPr userDrawn="1"/>
        </p:nvSpPr>
        <p:spPr>
          <a:xfrm>
            <a:off x="1000728" y="6208807"/>
            <a:ext cx="4751111" cy="338554"/>
          </a:xfrm>
          <a:prstGeom prst="rect">
            <a:avLst/>
          </a:prstGeom>
          <a:noFill/>
        </p:spPr>
        <p:txBody>
          <a:bodyPr wrap="square" rtlCol="0">
            <a:spAutoFit/>
          </a:bodyPr>
          <a:lstStyle/>
          <a:p>
            <a:r>
              <a:rPr lang="en-US" sz="1600" spc="30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pic>
        <p:nvPicPr>
          <p:cNvPr id="12" name="Picture 11">
            <a:extLst>
              <a:ext uri="{FF2B5EF4-FFF2-40B4-BE49-F238E27FC236}">
                <a16:creationId xmlns:a16="http://schemas.microsoft.com/office/drawing/2014/main" id="{8E92CA90-B075-45B8-8FB4-8EB63544D76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
          <a:stretch/>
        </p:blipFill>
        <p:spPr>
          <a:xfrm>
            <a:off x="-2" y="154986"/>
            <a:ext cx="12192000" cy="4835471"/>
          </a:xfrm>
          <a:prstGeom prst="rect">
            <a:avLst/>
          </a:prstGeom>
          <a:noFill/>
        </p:spPr>
      </p:pic>
      <p:sp>
        <p:nvSpPr>
          <p:cNvPr id="13" name="Rectangle 12">
            <a:extLst>
              <a:ext uri="{FF2B5EF4-FFF2-40B4-BE49-F238E27FC236}">
                <a16:creationId xmlns:a16="http://schemas.microsoft.com/office/drawing/2014/main" id="{93AF4DAF-6165-4ACA-9BD2-EA6F5109F7B6}"/>
              </a:ext>
            </a:extLst>
          </p:cNvPr>
          <p:cNvSpPr/>
          <p:nvPr userDrawn="1"/>
        </p:nvSpPr>
        <p:spPr>
          <a:xfrm>
            <a:off x="-1" y="0"/>
            <a:ext cx="154984" cy="483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29285-30A3-44B5-957B-A26591FFA752}"/>
              </a:ext>
            </a:extLst>
          </p:cNvPr>
          <p:cNvSpPr/>
          <p:nvPr userDrawn="1"/>
        </p:nvSpPr>
        <p:spPr>
          <a:xfrm rot="5400000">
            <a:off x="6041367" y="-5995647"/>
            <a:ext cx="154985" cy="12146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60D5E-FF4C-4249-A9B8-3311C8B1E07D}"/>
              </a:ext>
            </a:extLst>
          </p:cNvPr>
          <p:cNvSpPr/>
          <p:nvPr userDrawn="1"/>
        </p:nvSpPr>
        <p:spPr>
          <a:xfrm>
            <a:off x="708659" y="4159944"/>
            <a:ext cx="54102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baseline="0"/>
          </a:p>
        </p:txBody>
      </p:sp>
      <p:sp>
        <p:nvSpPr>
          <p:cNvPr id="3" name="Subtitle 2">
            <a:extLst>
              <a:ext uri="{FF2B5EF4-FFF2-40B4-BE49-F238E27FC236}">
                <a16:creationId xmlns:a16="http://schemas.microsoft.com/office/drawing/2014/main" id="{D478CA8B-B5EC-4E07-A878-934B7F50B95F}"/>
              </a:ext>
            </a:extLst>
          </p:cNvPr>
          <p:cNvSpPr>
            <a:spLocks noGrp="1"/>
          </p:cNvSpPr>
          <p:nvPr>
            <p:ph type="subTitle" idx="1" hasCustomPrompt="1"/>
          </p:nvPr>
        </p:nvSpPr>
        <p:spPr>
          <a:xfrm>
            <a:off x="945295" y="5069439"/>
            <a:ext cx="4958647" cy="335156"/>
          </a:xfrm>
          <a:prstGeom prst="rect">
            <a:avLst/>
          </a:prstGeom>
          <a:noFill/>
        </p:spPr>
        <p:txBody>
          <a:bodyPr wrap="square" rtlCol="0">
            <a:spAutoFit/>
          </a:bodyPr>
          <a:lstStyle>
            <a:lvl1pPr marL="0" indent="0">
              <a:buNone/>
              <a:defRPr lang="en-US" sz="1200" cap="all" spc="300" baseline="0">
                <a:solidFill>
                  <a:schemeClr val="bg1"/>
                </a:solidFill>
                <a:latin typeface="Arial" panose="020B0604020202020204" pitchFamily="34" charset="0"/>
                <a:cs typeface="Arial" panose="020B0604020202020204" pitchFamily="34" charset="0"/>
              </a:defRPr>
            </a:lvl1pPr>
          </a:lstStyle>
          <a:p>
            <a:pPr marL="0" lvl="0">
              <a:lnSpc>
                <a:spcPct val="150000"/>
              </a:lnSpc>
            </a:pPr>
            <a:r>
              <a:rPr lang="en-US"/>
              <a:t>Subtitle or presenter</a:t>
            </a:r>
          </a:p>
        </p:txBody>
      </p:sp>
      <p:sp>
        <p:nvSpPr>
          <p:cNvPr id="8" name="Title 7">
            <a:extLst>
              <a:ext uri="{FF2B5EF4-FFF2-40B4-BE49-F238E27FC236}">
                <a16:creationId xmlns:a16="http://schemas.microsoft.com/office/drawing/2014/main" id="{E7DEDFCC-479A-4533-824C-7CD8AB806505}"/>
              </a:ext>
            </a:extLst>
          </p:cNvPr>
          <p:cNvSpPr>
            <a:spLocks noGrp="1"/>
          </p:cNvSpPr>
          <p:nvPr>
            <p:ph type="title" hasCustomPrompt="1"/>
          </p:nvPr>
        </p:nvSpPr>
        <p:spPr>
          <a:xfrm>
            <a:off x="945295" y="4444100"/>
            <a:ext cx="4966555" cy="625339"/>
          </a:xfrm>
          <a:prstGeom prst="rect">
            <a:avLst/>
          </a:prstGeom>
        </p:spPr>
        <p:txBody>
          <a:bodyPr/>
          <a:lstStyle>
            <a:lvl1pPr>
              <a:defRPr lang="en-US" sz="2400" b="1">
                <a:solidFill>
                  <a:schemeClr val="bg1"/>
                </a:solidFill>
                <a:latin typeface="Arial" panose="020B0604020202020204" pitchFamily="34" charset="0"/>
                <a:cs typeface="Arial" panose="020B0604020202020204" pitchFamily="34" charset="0"/>
              </a:defRPr>
            </a:lvl1pPr>
          </a:lstStyle>
          <a:p>
            <a:pPr marL="0" lvl="0"/>
            <a:r>
              <a:rPr lang="en-US"/>
              <a:t>Title goes here</a:t>
            </a:r>
          </a:p>
        </p:txBody>
      </p:sp>
    </p:spTree>
    <p:extLst>
      <p:ext uri="{BB962C8B-B14F-4D97-AF65-F5344CB8AC3E}">
        <p14:creationId xmlns:p14="http://schemas.microsoft.com/office/powerpoint/2010/main" val="3788385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AI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6C4CD-BCE7-485E-B96A-4C5CD9D615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32"/>
          <a:stretch/>
        </p:blipFill>
        <p:spPr>
          <a:xfrm>
            <a:off x="3878" y="154986"/>
            <a:ext cx="12188121" cy="4835471"/>
          </a:xfrm>
          <a:prstGeom prst="rect">
            <a:avLst/>
          </a:prstGeom>
        </p:spPr>
      </p:pic>
      <p:sp>
        <p:nvSpPr>
          <p:cNvPr id="9" name="Rectangle 8">
            <a:extLst>
              <a:ext uri="{FF2B5EF4-FFF2-40B4-BE49-F238E27FC236}">
                <a16:creationId xmlns:a16="http://schemas.microsoft.com/office/drawing/2014/main" id="{BCD60B12-69E4-468B-A19D-3FE5E3AF5926}"/>
              </a:ext>
            </a:extLst>
          </p:cNvPr>
          <p:cNvSpPr/>
          <p:nvPr userDrawn="1"/>
        </p:nvSpPr>
        <p:spPr>
          <a:xfrm>
            <a:off x="0" y="6232660"/>
            <a:ext cx="12192000" cy="6253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B14A4D-1999-46BD-B224-41EE3D366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53866" y="5444991"/>
            <a:ext cx="3606292" cy="724442"/>
          </a:xfrm>
          <a:prstGeom prst="rect">
            <a:avLst/>
          </a:prstGeom>
        </p:spPr>
      </p:pic>
      <p:sp>
        <p:nvSpPr>
          <p:cNvPr id="11" name="TextBox 10">
            <a:extLst>
              <a:ext uri="{FF2B5EF4-FFF2-40B4-BE49-F238E27FC236}">
                <a16:creationId xmlns:a16="http://schemas.microsoft.com/office/drawing/2014/main" id="{B107CB17-25F8-424F-86C1-60F7E8B233B4}"/>
              </a:ext>
            </a:extLst>
          </p:cNvPr>
          <p:cNvSpPr txBox="1"/>
          <p:nvPr userDrawn="1"/>
        </p:nvSpPr>
        <p:spPr>
          <a:xfrm>
            <a:off x="1000728" y="6208807"/>
            <a:ext cx="4751111" cy="338554"/>
          </a:xfrm>
          <a:prstGeom prst="rect">
            <a:avLst/>
          </a:prstGeom>
          <a:noFill/>
        </p:spPr>
        <p:txBody>
          <a:bodyPr wrap="square" rtlCol="0">
            <a:spAutoFit/>
          </a:bodyPr>
          <a:lstStyle/>
          <a:p>
            <a:r>
              <a:rPr lang="en-US" sz="1600" spc="30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sp>
        <p:nvSpPr>
          <p:cNvPr id="13" name="Rectangle 12">
            <a:extLst>
              <a:ext uri="{FF2B5EF4-FFF2-40B4-BE49-F238E27FC236}">
                <a16:creationId xmlns:a16="http://schemas.microsoft.com/office/drawing/2014/main" id="{93AF4DAF-6165-4ACA-9BD2-EA6F5109F7B6}"/>
              </a:ext>
            </a:extLst>
          </p:cNvPr>
          <p:cNvSpPr/>
          <p:nvPr userDrawn="1"/>
        </p:nvSpPr>
        <p:spPr>
          <a:xfrm>
            <a:off x="-1" y="0"/>
            <a:ext cx="154984" cy="483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29285-30A3-44B5-957B-A26591FFA752}"/>
              </a:ext>
            </a:extLst>
          </p:cNvPr>
          <p:cNvSpPr/>
          <p:nvPr userDrawn="1"/>
        </p:nvSpPr>
        <p:spPr>
          <a:xfrm rot="5400000">
            <a:off x="6041367" y="-5995647"/>
            <a:ext cx="154985" cy="12146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60D5E-FF4C-4249-A9B8-3311C8B1E07D}"/>
              </a:ext>
            </a:extLst>
          </p:cNvPr>
          <p:cNvSpPr/>
          <p:nvPr userDrawn="1"/>
        </p:nvSpPr>
        <p:spPr>
          <a:xfrm>
            <a:off x="708659" y="4159944"/>
            <a:ext cx="54102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baseline="0"/>
          </a:p>
        </p:txBody>
      </p:sp>
      <p:sp>
        <p:nvSpPr>
          <p:cNvPr id="3" name="Subtitle 2">
            <a:extLst>
              <a:ext uri="{FF2B5EF4-FFF2-40B4-BE49-F238E27FC236}">
                <a16:creationId xmlns:a16="http://schemas.microsoft.com/office/drawing/2014/main" id="{D478CA8B-B5EC-4E07-A878-934B7F50B95F}"/>
              </a:ext>
            </a:extLst>
          </p:cNvPr>
          <p:cNvSpPr>
            <a:spLocks noGrp="1"/>
          </p:cNvSpPr>
          <p:nvPr>
            <p:ph type="subTitle" idx="1" hasCustomPrompt="1"/>
          </p:nvPr>
        </p:nvSpPr>
        <p:spPr>
          <a:xfrm>
            <a:off x="947183" y="5069439"/>
            <a:ext cx="4966555" cy="335156"/>
          </a:xfrm>
          <a:prstGeom prst="rect">
            <a:avLst/>
          </a:prstGeom>
          <a:noFill/>
        </p:spPr>
        <p:txBody>
          <a:bodyPr wrap="square" rtlCol="0">
            <a:spAutoFit/>
          </a:bodyPr>
          <a:lstStyle>
            <a:lvl1pPr marL="0" indent="0">
              <a:buNone/>
              <a:defRPr lang="en-US" sz="1200" cap="all" spc="300" baseline="0">
                <a:solidFill>
                  <a:schemeClr val="bg1"/>
                </a:solidFill>
                <a:latin typeface="Arial" panose="020B0604020202020204" pitchFamily="34" charset="0"/>
                <a:cs typeface="Arial" panose="020B0604020202020204" pitchFamily="34" charset="0"/>
              </a:defRPr>
            </a:lvl1pPr>
          </a:lstStyle>
          <a:p>
            <a:pPr marL="0" lvl="0">
              <a:lnSpc>
                <a:spcPct val="150000"/>
              </a:lnSpc>
            </a:pPr>
            <a:r>
              <a:rPr lang="en-US"/>
              <a:t>Subtitle or presenter</a:t>
            </a:r>
          </a:p>
        </p:txBody>
      </p:sp>
      <p:sp>
        <p:nvSpPr>
          <p:cNvPr id="8" name="Title 7">
            <a:extLst>
              <a:ext uri="{FF2B5EF4-FFF2-40B4-BE49-F238E27FC236}">
                <a16:creationId xmlns:a16="http://schemas.microsoft.com/office/drawing/2014/main" id="{E7DEDFCC-479A-4533-824C-7CD8AB806505}"/>
              </a:ext>
            </a:extLst>
          </p:cNvPr>
          <p:cNvSpPr>
            <a:spLocks noGrp="1"/>
          </p:cNvSpPr>
          <p:nvPr>
            <p:ph type="title" hasCustomPrompt="1"/>
          </p:nvPr>
        </p:nvSpPr>
        <p:spPr>
          <a:xfrm>
            <a:off x="945295" y="4444100"/>
            <a:ext cx="4966555" cy="625339"/>
          </a:xfrm>
          <a:prstGeom prst="rect">
            <a:avLst/>
          </a:prstGeom>
        </p:spPr>
        <p:txBody>
          <a:bodyPr/>
          <a:lstStyle>
            <a:lvl1pPr>
              <a:defRPr lang="en-US" sz="2400" b="1">
                <a:solidFill>
                  <a:schemeClr val="bg1"/>
                </a:solidFill>
                <a:latin typeface="Arial" panose="020B0604020202020204" pitchFamily="34" charset="0"/>
                <a:cs typeface="Arial" panose="020B0604020202020204" pitchFamily="34" charset="0"/>
              </a:defRPr>
            </a:lvl1pPr>
          </a:lstStyle>
          <a:p>
            <a:pPr marL="0" lvl="0"/>
            <a:r>
              <a:rPr lang="en-US"/>
              <a:t>Title goes here</a:t>
            </a:r>
          </a:p>
        </p:txBody>
      </p:sp>
    </p:spTree>
    <p:extLst>
      <p:ext uri="{BB962C8B-B14F-4D97-AF65-F5344CB8AC3E}">
        <p14:creationId xmlns:p14="http://schemas.microsoft.com/office/powerpoint/2010/main" val="2931357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L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A9228-A647-4EDB-BED6-D7CC2E9753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4990458"/>
          </a:xfrm>
          <a:prstGeom prst="rect">
            <a:avLst/>
          </a:prstGeom>
        </p:spPr>
      </p:pic>
      <p:sp>
        <p:nvSpPr>
          <p:cNvPr id="9" name="Rectangle 8">
            <a:extLst>
              <a:ext uri="{FF2B5EF4-FFF2-40B4-BE49-F238E27FC236}">
                <a16:creationId xmlns:a16="http://schemas.microsoft.com/office/drawing/2014/main" id="{BCD60B12-69E4-468B-A19D-3FE5E3AF5926}"/>
              </a:ext>
            </a:extLst>
          </p:cNvPr>
          <p:cNvSpPr/>
          <p:nvPr userDrawn="1"/>
        </p:nvSpPr>
        <p:spPr>
          <a:xfrm>
            <a:off x="0" y="6232660"/>
            <a:ext cx="12192000" cy="6253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B14A4D-1999-46BD-B224-41EE3D366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53866" y="5444991"/>
            <a:ext cx="3606292" cy="724442"/>
          </a:xfrm>
          <a:prstGeom prst="rect">
            <a:avLst/>
          </a:prstGeom>
        </p:spPr>
      </p:pic>
      <p:sp>
        <p:nvSpPr>
          <p:cNvPr id="11" name="TextBox 10">
            <a:extLst>
              <a:ext uri="{FF2B5EF4-FFF2-40B4-BE49-F238E27FC236}">
                <a16:creationId xmlns:a16="http://schemas.microsoft.com/office/drawing/2014/main" id="{B107CB17-25F8-424F-86C1-60F7E8B233B4}"/>
              </a:ext>
            </a:extLst>
          </p:cNvPr>
          <p:cNvSpPr txBox="1"/>
          <p:nvPr userDrawn="1"/>
        </p:nvSpPr>
        <p:spPr>
          <a:xfrm>
            <a:off x="1000728" y="6208807"/>
            <a:ext cx="4751111" cy="338554"/>
          </a:xfrm>
          <a:prstGeom prst="rect">
            <a:avLst/>
          </a:prstGeom>
          <a:noFill/>
        </p:spPr>
        <p:txBody>
          <a:bodyPr wrap="square" rtlCol="0">
            <a:spAutoFit/>
          </a:bodyPr>
          <a:lstStyle/>
          <a:p>
            <a:r>
              <a:rPr lang="en-US" sz="1600" spc="30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sp>
        <p:nvSpPr>
          <p:cNvPr id="13" name="Rectangle 12">
            <a:extLst>
              <a:ext uri="{FF2B5EF4-FFF2-40B4-BE49-F238E27FC236}">
                <a16:creationId xmlns:a16="http://schemas.microsoft.com/office/drawing/2014/main" id="{93AF4DAF-6165-4ACA-9BD2-EA6F5109F7B6}"/>
              </a:ext>
            </a:extLst>
          </p:cNvPr>
          <p:cNvSpPr/>
          <p:nvPr userDrawn="1"/>
        </p:nvSpPr>
        <p:spPr>
          <a:xfrm>
            <a:off x="-1" y="0"/>
            <a:ext cx="154984" cy="483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29285-30A3-44B5-957B-A26591FFA752}"/>
              </a:ext>
            </a:extLst>
          </p:cNvPr>
          <p:cNvSpPr/>
          <p:nvPr userDrawn="1"/>
        </p:nvSpPr>
        <p:spPr>
          <a:xfrm rot="5400000">
            <a:off x="6041367" y="-5995647"/>
            <a:ext cx="154985" cy="12146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60D5E-FF4C-4249-A9B8-3311C8B1E07D}"/>
              </a:ext>
            </a:extLst>
          </p:cNvPr>
          <p:cNvSpPr/>
          <p:nvPr userDrawn="1"/>
        </p:nvSpPr>
        <p:spPr>
          <a:xfrm>
            <a:off x="708659" y="4159944"/>
            <a:ext cx="54102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baseline="0"/>
          </a:p>
        </p:txBody>
      </p:sp>
      <p:sp>
        <p:nvSpPr>
          <p:cNvPr id="3" name="Subtitle 2">
            <a:extLst>
              <a:ext uri="{FF2B5EF4-FFF2-40B4-BE49-F238E27FC236}">
                <a16:creationId xmlns:a16="http://schemas.microsoft.com/office/drawing/2014/main" id="{D478CA8B-B5EC-4E07-A878-934B7F50B95F}"/>
              </a:ext>
            </a:extLst>
          </p:cNvPr>
          <p:cNvSpPr>
            <a:spLocks noGrp="1"/>
          </p:cNvSpPr>
          <p:nvPr>
            <p:ph type="subTitle" idx="1" hasCustomPrompt="1"/>
          </p:nvPr>
        </p:nvSpPr>
        <p:spPr>
          <a:xfrm>
            <a:off x="952499" y="5069439"/>
            <a:ext cx="4991101" cy="335156"/>
          </a:xfrm>
          <a:prstGeom prst="rect">
            <a:avLst/>
          </a:prstGeom>
          <a:noFill/>
        </p:spPr>
        <p:txBody>
          <a:bodyPr wrap="square" rtlCol="0">
            <a:spAutoFit/>
          </a:bodyPr>
          <a:lstStyle>
            <a:lvl1pPr marL="0" indent="0">
              <a:buNone/>
              <a:defRPr lang="en-US" sz="1200" cap="all" spc="300" baseline="0">
                <a:solidFill>
                  <a:schemeClr val="bg1"/>
                </a:solidFill>
                <a:latin typeface="Arial" panose="020B0604020202020204" pitchFamily="34" charset="0"/>
                <a:cs typeface="Arial" panose="020B0604020202020204" pitchFamily="34" charset="0"/>
              </a:defRPr>
            </a:lvl1pPr>
          </a:lstStyle>
          <a:p>
            <a:pPr marL="0" lvl="0">
              <a:lnSpc>
                <a:spcPct val="150000"/>
              </a:lnSpc>
            </a:pPr>
            <a:r>
              <a:rPr lang="en-US"/>
              <a:t>Subtitle or presenter</a:t>
            </a:r>
          </a:p>
        </p:txBody>
      </p:sp>
      <p:sp>
        <p:nvSpPr>
          <p:cNvPr id="8" name="Title 7">
            <a:extLst>
              <a:ext uri="{FF2B5EF4-FFF2-40B4-BE49-F238E27FC236}">
                <a16:creationId xmlns:a16="http://schemas.microsoft.com/office/drawing/2014/main" id="{E7DEDFCC-479A-4533-824C-7CD8AB806505}"/>
              </a:ext>
            </a:extLst>
          </p:cNvPr>
          <p:cNvSpPr>
            <a:spLocks noGrp="1"/>
          </p:cNvSpPr>
          <p:nvPr>
            <p:ph type="title" hasCustomPrompt="1"/>
          </p:nvPr>
        </p:nvSpPr>
        <p:spPr>
          <a:xfrm>
            <a:off x="945295" y="4444100"/>
            <a:ext cx="4998305" cy="625339"/>
          </a:xfrm>
          <a:prstGeom prst="rect">
            <a:avLst/>
          </a:prstGeom>
        </p:spPr>
        <p:txBody>
          <a:bodyPr/>
          <a:lstStyle>
            <a:lvl1pPr>
              <a:defRPr lang="en-US" sz="2400" b="1">
                <a:solidFill>
                  <a:schemeClr val="bg1"/>
                </a:solidFill>
                <a:latin typeface="Arial" panose="020B0604020202020204" pitchFamily="34" charset="0"/>
                <a:cs typeface="Arial" panose="020B0604020202020204" pitchFamily="34" charset="0"/>
              </a:defRPr>
            </a:lvl1pPr>
          </a:lstStyle>
          <a:p>
            <a:pPr marL="0" lvl="0"/>
            <a:r>
              <a:rPr lang="en-US"/>
              <a:t>Title goes here</a:t>
            </a:r>
          </a:p>
        </p:txBody>
      </p:sp>
    </p:spTree>
    <p:extLst>
      <p:ext uri="{BB962C8B-B14F-4D97-AF65-F5344CB8AC3E}">
        <p14:creationId xmlns:p14="http://schemas.microsoft.com/office/powerpoint/2010/main" val="4079888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7BE999-8C00-49DC-9E2D-F63D2AB976A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3"/>
          <a:stretch/>
        </p:blipFill>
        <p:spPr>
          <a:xfrm>
            <a:off x="-12701" y="0"/>
            <a:ext cx="12204701" cy="4995656"/>
          </a:xfrm>
          <a:prstGeom prst="rect">
            <a:avLst/>
          </a:prstGeom>
        </p:spPr>
      </p:pic>
      <p:sp>
        <p:nvSpPr>
          <p:cNvPr id="9" name="Rectangle 8">
            <a:extLst>
              <a:ext uri="{FF2B5EF4-FFF2-40B4-BE49-F238E27FC236}">
                <a16:creationId xmlns:a16="http://schemas.microsoft.com/office/drawing/2014/main" id="{BCD60B12-69E4-468B-A19D-3FE5E3AF5926}"/>
              </a:ext>
            </a:extLst>
          </p:cNvPr>
          <p:cNvSpPr/>
          <p:nvPr userDrawn="1"/>
        </p:nvSpPr>
        <p:spPr>
          <a:xfrm>
            <a:off x="0" y="6232660"/>
            <a:ext cx="12192000" cy="6253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B14A4D-1999-46BD-B224-41EE3D366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53866" y="5444991"/>
            <a:ext cx="3606292" cy="724442"/>
          </a:xfrm>
          <a:prstGeom prst="rect">
            <a:avLst/>
          </a:prstGeom>
        </p:spPr>
      </p:pic>
      <p:sp>
        <p:nvSpPr>
          <p:cNvPr id="11" name="TextBox 10">
            <a:extLst>
              <a:ext uri="{FF2B5EF4-FFF2-40B4-BE49-F238E27FC236}">
                <a16:creationId xmlns:a16="http://schemas.microsoft.com/office/drawing/2014/main" id="{B107CB17-25F8-424F-86C1-60F7E8B233B4}"/>
              </a:ext>
            </a:extLst>
          </p:cNvPr>
          <p:cNvSpPr txBox="1"/>
          <p:nvPr userDrawn="1"/>
        </p:nvSpPr>
        <p:spPr>
          <a:xfrm>
            <a:off x="1000728" y="6208807"/>
            <a:ext cx="4751111" cy="338554"/>
          </a:xfrm>
          <a:prstGeom prst="rect">
            <a:avLst/>
          </a:prstGeom>
          <a:noFill/>
        </p:spPr>
        <p:txBody>
          <a:bodyPr wrap="square" rtlCol="0">
            <a:spAutoFit/>
          </a:bodyPr>
          <a:lstStyle/>
          <a:p>
            <a:r>
              <a:rPr lang="en-US" sz="1600" spc="30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sp>
        <p:nvSpPr>
          <p:cNvPr id="13" name="Rectangle 12">
            <a:extLst>
              <a:ext uri="{FF2B5EF4-FFF2-40B4-BE49-F238E27FC236}">
                <a16:creationId xmlns:a16="http://schemas.microsoft.com/office/drawing/2014/main" id="{93AF4DAF-6165-4ACA-9BD2-EA6F5109F7B6}"/>
              </a:ext>
            </a:extLst>
          </p:cNvPr>
          <p:cNvSpPr/>
          <p:nvPr userDrawn="1"/>
        </p:nvSpPr>
        <p:spPr>
          <a:xfrm>
            <a:off x="-1" y="0"/>
            <a:ext cx="154984" cy="483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29285-30A3-44B5-957B-A26591FFA752}"/>
              </a:ext>
            </a:extLst>
          </p:cNvPr>
          <p:cNvSpPr/>
          <p:nvPr userDrawn="1"/>
        </p:nvSpPr>
        <p:spPr>
          <a:xfrm rot="5400000">
            <a:off x="6041367" y="-5995647"/>
            <a:ext cx="154985" cy="12146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60D5E-FF4C-4249-A9B8-3311C8B1E07D}"/>
              </a:ext>
            </a:extLst>
          </p:cNvPr>
          <p:cNvSpPr/>
          <p:nvPr userDrawn="1"/>
        </p:nvSpPr>
        <p:spPr>
          <a:xfrm>
            <a:off x="708659" y="4159944"/>
            <a:ext cx="54102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baseline="0"/>
          </a:p>
        </p:txBody>
      </p:sp>
      <p:sp>
        <p:nvSpPr>
          <p:cNvPr id="3" name="Subtitle 2">
            <a:extLst>
              <a:ext uri="{FF2B5EF4-FFF2-40B4-BE49-F238E27FC236}">
                <a16:creationId xmlns:a16="http://schemas.microsoft.com/office/drawing/2014/main" id="{D478CA8B-B5EC-4E07-A878-934B7F50B95F}"/>
              </a:ext>
            </a:extLst>
          </p:cNvPr>
          <p:cNvSpPr>
            <a:spLocks noGrp="1"/>
          </p:cNvSpPr>
          <p:nvPr>
            <p:ph type="subTitle" idx="1" hasCustomPrompt="1"/>
          </p:nvPr>
        </p:nvSpPr>
        <p:spPr>
          <a:xfrm>
            <a:off x="947183" y="5069439"/>
            <a:ext cx="5009117" cy="335156"/>
          </a:xfrm>
          <a:prstGeom prst="rect">
            <a:avLst/>
          </a:prstGeom>
          <a:noFill/>
        </p:spPr>
        <p:txBody>
          <a:bodyPr wrap="square" rtlCol="0">
            <a:spAutoFit/>
          </a:bodyPr>
          <a:lstStyle>
            <a:lvl1pPr marL="0" indent="0">
              <a:buNone/>
              <a:defRPr lang="en-US" sz="1200" cap="all" spc="300" baseline="0">
                <a:solidFill>
                  <a:schemeClr val="bg1"/>
                </a:solidFill>
                <a:latin typeface="Arial" panose="020B0604020202020204" pitchFamily="34" charset="0"/>
                <a:cs typeface="Arial" panose="020B0604020202020204" pitchFamily="34" charset="0"/>
              </a:defRPr>
            </a:lvl1pPr>
          </a:lstStyle>
          <a:p>
            <a:pPr marL="0" lvl="0">
              <a:lnSpc>
                <a:spcPct val="150000"/>
              </a:lnSpc>
            </a:pPr>
            <a:r>
              <a:rPr lang="en-US"/>
              <a:t>Subtitle or presenter</a:t>
            </a:r>
          </a:p>
        </p:txBody>
      </p:sp>
      <p:sp>
        <p:nvSpPr>
          <p:cNvPr id="8" name="Title 7">
            <a:extLst>
              <a:ext uri="{FF2B5EF4-FFF2-40B4-BE49-F238E27FC236}">
                <a16:creationId xmlns:a16="http://schemas.microsoft.com/office/drawing/2014/main" id="{E7DEDFCC-479A-4533-824C-7CD8AB806505}"/>
              </a:ext>
            </a:extLst>
          </p:cNvPr>
          <p:cNvSpPr>
            <a:spLocks noGrp="1"/>
          </p:cNvSpPr>
          <p:nvPr>
            <p:ph type="title" hasCustomPrompt="1"/>
          </p:nvPr>
        </p:nvSpPr>
        <p:spPr>
          <a:xfrm>
            <a:off x="945295" y="4444100"/>
            <a:ext cx="5009117" cy="625339"/>
          </a:xfrm>
          <a:prstGeom prst="rect">
            <a:avLst/>
          </a:prstGeom>
        </p:spPr>
        <p:txBody>
          <a:bodyPr/>
          <a:lstStyle>
            <a:lvl1pPr>
              <a:defRPr lang="en-US" sz="2400" b="1">
                <a:solidFill>
                  <a:schemeClr val="bg1"/>
                </a:solidFill>
                <a:latin typeface="Arial" panose="020B0604020202020204" pitchFamily="34" charset="0"/>
                <a:cs typeface="Arial" panose="020B0604020202020204" pitchFamily="34" charset="0"/>
              </a:defRPr>
            </a:lvl1pPr>
          </a:lstStyle>
          <a:p>
            <a:pPr marL="0" lvl="0"/>
            <a:r>
              <a:rPr lang="en-US"/>
              <a:t>Title goes here</a:t>
            </a:r>
          </a:p>
        </p:txBody>
      </p:sp>
    </p:spTree>
    <p:extLst>
      <p:ext uri="{BB962C8B-B14F-4D97-AF65-F5344CB8AC3E}">
        <p14:creationId xmlns:p14="http://schemas.microsoft.com/office/powerpoint/2010/main" val="1451662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TI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412DD-5857-472F-A843-48EAE09388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4373"/>
            <a:ext cx="12191999" cy="4994831"/>
          </a:xfrm>
          <a:prstGeom prst="rect">
            <a:avLst/>
          </a:prstGeom>
        </p:spPr>
      </p:pic>
      <p:sp>
        <p:nvSpPr>
          <p:cNvPr id="9" name="Rectangle 8">
            <a:extLst>
              <a:ext uri="{FF2B5EF4-FFF2-40B4-BE49-F238E27FC236}">
                <a16:creationId xmlns:a16="http://schemas.microsoft.com/office/drawing/2014/main" id="{BCD60B12-69E4-468B-A19D-3FE5E3AF5926}"/>
              </a:ext>
            </a:extLst>
          </p:cNvPr>
          <p:cNvSpPr/>
          <p:nvPr userDrawn="1"/>
        </p:nvSpPr>
        <p:spPr>
          <a:xfrm>
            <a:off x="0" y="6232660"/>
            <a:ext cx="12192000" cy="6253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B14A4D-1999-46BD-B224-41EE3D366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53866" y="5444991"/>
            <a:ext cx="3606292" cy="724442"/>
          </a:xfrm>
          <a:prstGeom prst="rect">
            <a:avLst/>
          </a:prstGeom>
        </p:spPr>
      </p:pic>
      <p:sp>
        <p:nvSpPr>
          <p:cNvPr id="11" name="TextBox 10">
            <a:extLst>
              <a:ext uri="{FF2B5EF4-FFF2-40B4-BE49-F238E27FC236}">
                <a16:creationId xmlns:a16="http://schemas.microsoft.com/office/drawing/2014/main" id="{B107CB17-25F8-424F-86C1-60F7E8B233B4}"/>
              </a:ext>
            </a:extLst>
          </p:cNvPr>
          <p:cNvSpPr txBox="1"/>
          <p:nvPr userDrawn="1"/>
        </p:nvSpPr>
        <p:spPr>
          <a:xfrm>
            <a:off x="1000728" y="6208807"/>
            <a:ext cx="4751111" cy="338554"/>
          </a:xfrm>
          <a:prstGeom prst="rect">
            <a:avLst/>
          </a:prstGeom>
          <a:noFill/>
        </p:spPr>
        <p:txBody>
          <a:bodyPr wrap="square" rtlCol="0">
            <a:spAutoFit/>
          </a:bodyPr>
          <a:lstStyle/>
          <a:p>
            <a:r>
              <a:rPr lang="en-US" sz="1600" spc="30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sp>
        <p:nvSpPr>
          <p:cNvPr id="13" name="Rectangle 12">
            <a:extLst>
              <a:ext uri="{FF2B5EF4-FFF2-40B4-BE49-F238E27FC236}">
                <a16:creationId xmlns:a16="http://schemas.microsoft.com/office/drawing/2014/main" id="{93AF4DAF-6165-4ACA-9BD2-EA6F5109F7B6}"/>
              </a:ext>
            </a:extLst>
          </p:cNvPr>
          <p:cNvSpPr/>
          <p:nvPr userDrawn="1"/>
        </p:nvSpPr>
        <p:spPr>
          <a:xfrm>
            <a:off x="-1" y="0"/>
            <a:ext cx="154984" cy="483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29285-30A3-44B5-957B-A26591FFA752}"/>
              </a:ext>
            </a:extLst>
          </p:cNvPr>
          <p:cNvSpPr/>
          <p:nvPr userDrawn="1"/>
        </p:nvSpPr>
        <p:spPr>
          <a:xfrm rot="5400000">
            <a:off x="6041367" y="-5995647"/>
            <a:ext cx="154985" cy="12146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860D5E-FF4C-4249-A9B8-3311C8B1E07D}"/>
              </a:ext>
            </a:extLst>
          </p:cNvPr>
          <p:cNvSpPr/>
          <p:nvPr userDrawn="1"/>
        </p:nvSpPr>
        <p:spPr>
          <a:xfrm>
            <a:off x="708659" y="4159944"/>
            <a:ext cx="54102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baseline="0"/>
          </a:p>
        </p:txBody>
      </p:sp>
      <p:sp>
        <p:nvSpPr>
          <p:cNvPr id="3" name="Subtitle 2">
            <a:extLst>
              <a:ext uri="{FF2B5EF4-FFF2-40B4-BE49-F238E27FC236}">
                <a16:creationId xmlns:a16="http://schemas.microsoft.com/office/drawing/2014/main" id="{D478CA8B-B5EC-4E07-A878-934B7F50B95F}"/>
              </a:ext>
            </a:extLst>
          </p:cNvPr>
          <p:cNvSpPr>
            <a:spLocks noGrp="1"/>
          </p:cNvSpPr>
          <p:nvPr>
            <p:ph type="subTitle" idx="1" hasCustomPrompt="1"/>
          </p:nvPr>
        </p:nvSpPr>
        <p:spPr>
          <a:xfrm>
            <a:off x="940833" y="5069439"/>
            <a:ext cx="4909404" cy="335156"/>
          </a:xfrm>
          <a:prstGeom prst="rect">
            <a:avLst/>
          </a:prstGeom>
          <a:noFill/>
        </p:spPr>
        <p:txBody>
          <a:bodyPr wrap="square" rtlCol="0">
            <a:spAutoFit/>
          </a:bodyPr>
          <a:lstStyle>
            <a:lvl1pPr marL="0" indent="0">
              <a:buNone/>
              <a:defRPr lang="en-US" sz="1200" cap="all" spc="300" baseline="0">
                <a:solidFill>
                  <a:schemeClr val="bg1"/>
                </a:solidFill>
                <a:latin typeface="Arial" panose="020B0604020202020204" pitchFamily="34" charset="0"/>
                <a:cs typeface="Arial" panose="020B0604020202020204" pitchFamily="34" charset="0"/>
              </a:defRPr>
            </a:lvl1pPr>
          </a:lstStyle>
          <a:p>
            <a:pPr marL="0" lvl="0">
              <a:lnSpc>
                <a:spcPct val="150000"/>
              </a:lnSpc>
            </a:pPr>
            <a:r>
              <a:rPr lang="en-US"/>
              <a:t>Subtitle or presenter</a:t>
            </a:r>
          </a:p>
        </p:txBody>
      </p:sp>
      <p:sp>
        <p:nvSpPr>
          <p:cNvPr id="8" name="Title 7">
            <a:extLst>
              <a:ext uri="{FF2B5EF4-FFF2-40B4-BE49-F238E27FC236}">
                <a16:creationId xmlns:a16="http://schemas.microsoft.com/office/drawing/2014/main" id="{E7DEDFCC-479A-4533-824C-7CD8AB806505}"/>
              </a:ext>
            </a:extLst>
          </p:cNvPr>
          <p:cNvSpPr>
            <a:spLocks noGrp="1"/>
          </p:cNvSpPr>
          <p:nvPr>
            <p:ph type="title" hasCustomPrompt="1"/>
          </p:nvPr>
        </p:nvSpPr>
        <p:spPr>
          <a:xfrm>
            <a:off x="945295" y="4444100"/>
            <a:ext cx="4909405" cy="625339"/>
          </a:xfrm>
          <a:prstGeom prst="rect">
            <a:avLst/>
          </a:prstGeom>
        </p:spPr>
        <p:txBody>
          <a:bodyPr/>
          <a:lstStyle>
            <a:lvl1pPr>
              <a:defRPr lang="en-US" sz="2400" b="1">
                <a:solidFill>
                  <a:schemeClr val="bg1"/>
                </a:solidFill>
                <a:latin typeface="Arial" panose="020B0604020202020204" pitchFamily="34" charset="0"/>
                <a:cs typeface="Arial" panose="020B0604020202020204" pitchFamily="34" charset="0"/>
              </a:defRPr>
            </a:lvl1pPr>
          </a:lstStyle>
          <a:p>
            <a:pPr marL="0" lvl="0"/>
            <a:r>
              <a:rPr lang="en-US"/>
              <a:t>Title goes here</a:t>
            </a:r>
          </a:p>
        </p:txBody>
      </p:sp>
    </p:spTree>
    <p:extLst>
      <p:ext uri="{BB962C8B-B14F-4D97-AF65-F5344CB8AC3E}">
        <p14:creationId xmlns:p14="http://schemas.microsoft.com/office/powerpoint/2010/main" val="359268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AA41-2659-4BBE-847E-93E50899E05A}"/>
              </a:ext>
            </a:extLst>
          </p:cNvPr>
          <p:cNvSpPr>
            <a:spLocks noGrp="1"/>
          </p:cNvSpPr>
          <p:nvPr>
            <p:ph type="title" hasCustomPrompt="1"/>
          </p:nvPr>
        </p:nvSpPr>
        <p:spPr>
          <a:xfrm>
            <a:off x="154983" y="154987"/>
            <a:ext cx="11882033" cy="526050"/>
          </a:xfrm>
          <a:prstGeom prst="rect">
            <a:avLst/>
          </a:prstGeom>
        </p:spPr>
        <p:txBody>
          <a:bodyPr anchor="ctr"/>
          <a:lstStyle>
            <a:lvl1pPr>
              <a:defRPr sz="2800" b="1"/>
            </a:lvl1pPr>
          </a:lstStyle>
          <a:p>
            <a:r>
              <a:rPr lang="en-US"/>
              <a:t>Slide Title – main point of slide</a:t>
            </a:r>
          </a:p>
        </p:txBody>
      </p:sp>
      <p:sp>
        <p:nvSpPr>
          <p:cNvPr id="3" name="Content Placeholder 2">
            <a:extLst>
              <a:ext uri="{FF2B5EF4-FFF2-40B4-BE49-F238E27FC236}">
                <a16:creationId xmlns:a16="http://schemas.microsoft.com/office/drawing/2014/main" id="{4BE3EA79-7B70-4AD5-8296-C2E334E25443}"/>
              </a:ext>
            </a:extLst>
          </p:cNvPr>
          <p:cNvSpPr>
            <a:spLocks noGrp="1"/>
          </p:cNvSpPr>
          <p:nvPr>
            <p:ph idx="1"/>
          </p:nvPr>
        </p:nvSpPr>
        <p:spPr>
          <a:xfrm>
            <a:off x="154983" y="1333500"/>
            <a:ext cx="11882032" cy="4825793"/>
          </a:xfrm>
          <a:prstGeom prst="rect">
            <a:avLst/>
          </a:prstGeom>
        </p:spPr>
        <p:txBody>
          <a:bodyPr/>
          <a:lstStyle>
            <a:lvl1pPr marL="171450" indent="-171450">
              <a:lnSpc>
                <a:spcPct val="100000"/>
              </a:lnSpc>
              <a:spcAft>
                <a:spcPts val="600"/>
              </a:spcAft>
              <a:buFont typeface="Arial" panose="020B0604020202020204" pitchFamily="34" charset="0"/>
              <a:buChar char="•"/>
              <a:defRPr sz="2200"/>
            </a:lvl1pPr>
            <a:lvl2pPr marL="400050" indent="-171450">
              <a:lnSpc>
                <a:spcPct val="100000"/>
              </a:lnSpc>
              <a:spcAft>
                <a:spcPts val="600"/>
              </a:spcAft>
              <a:defRPr sz="2000"/>
            </a:lvl2pPr>
            <a:lvl3pPr marL="742950" indent="-171450">
              <a:lnSpc>
                <a:spcPct val="100000"/>
              </a:lnSpc>
              <a:spcAft>
                <a:spcPts val="600"/>
              </a:spcAft>
              <a:defRPr sz="1800"/>
            </a:lvl3pPr>
            <a:lvl4pPr marL="1085850" indent="-171450">
              <a:lnSpc>
                <a:spcPct val="100000"/>
              </a:lnSpc>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3">
            <a:extLst>
              <a:ext uri="{FF2B5EF4-FFF2-40B4-BE49-F238E27FC236}">
                <a16:creationId xmlns:a16="http://schemas.microsoft.com/office/drawing/2014/main" id="{9743875D-F7EF-41C0-89F8-EFC1ACEF3E2D}"/>
              </a:ext>
            </a:extLst>
          </p:cNvPr>
          <p:cNvSpPr>
            <a:spLocks noGrp="1"/>
          </p:cNvSpPr>
          <p:nvPr>
            <p:ph type="body" sz="quarter" idx="10" hasCustomPrompt="1"/>
          </p:nvPr>
        </p:nvSpPr>
        <p:spPr>
          <a:xfrm>
            <a:off x="600075" y="681038"/>
            <a:ext cx="11436350" cy="423862"/>
          </a:xfrm>
          <a:prstGeom prst="rect">
            <a:avLst/>
          </a:prstGeom>
        </p:spPr>
        <p:txBody>
          <a:bodyPr/>
          <a:lstStyle>
            <a:lvl1pPr marL="0" indent="0">
              <a:buNone/>
              <a:defRPr sz="1800" i="1">
                <a:solidFill>
                  <a:schemeClr val="accent1">
                    <a:lumMod val="60000"/>
                    <a:lumOff val="4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Optional Subtitle – main support for main point of slide</a:t>
            </a:r>
          </a:p>
        </p:txBody>
      </p:sp>
    </p:spTree>
    <p:extLst>
      <p:ext uri="{BB962C8B-B14F-4D97-AF65-F5344CB8AC3E}">
        <p14:creationId xmlns:p14="http://schemas.microsoft.com/office/powerpoint/2010/main" val="587076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_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AA41-2659-4BBE-847E-93E50899E05A}"/>
              </a:ext>
            </a:extLst>
          </p:cNvPr>
          <p:cNvSpPr>
            <a:spLocks noGrp="1"/>
          </p:cNvSpPr>
          <p:nvPr>
            <p:ph type="title" hasCustomPrompt="1"/>
          </p:nvPr>
        </p:nvSpPr>
        <p:spPr>
          <a:xfrm>
            <a:off x="154983" y="154987"/>
            <a:ext cx="11882033" cy="526050"/>
          </a:xfrm>
          <a:prstGeom prst="rect">
            <a:avLst/>
          </a:prstGeom>
        </p:spPr>
        <p:txBody>
          <a:bodyPr anchor="ctr"/>
          <a:lstStyle>
            <a:lvl1pPr>
              <a:defRPr sz="2800" b="1"/>
            </a:lvl1pPr>
          </a:lstStyle>
          <a:p>
            <a:r>
              <a:rPr lang="en-US"/>
              <a:t>Slide Title – main point of slide</a:t>
            </a:r>
          </a:p>
        </p:txBody>
      </p:sp>
      <p:sp>
        <p:nvSpPr>
          <p:cNvPr id="3" name="Content Placeholder 2">
            <a:extLst>
              <a:ext uri="{FF2B5EF4-FFF2-40B4-BE49-F238E27FC236}">
                <a16:creationId xmlns:a16="http://schemas.microsoft.com/office/drawing/2014/main" id="{4BE3EA79-7B70-4AD5-8296-C2E334E25443}"/>
              </a:ext>
            </a:extLst>
          </p:cNvPr>
          <p:cNvSpPr>
            <a:spLocks noGrp="1"/>
          </p:cNvSpPr>
          <p:nvPr>
            <p:ph idx="1"/>
          </p:nvPr>
        </p:nvSpPr>
        <p:spPr>
          <a:xfrm>
            <a:off x="154983" y="1333500"/>
            <a:ext cx="11882032" cy="4825793"/>
          </a:xfrm>
          <a:prstGeom prst="rect">
            <a:avLst/>
          </a:prstGeom>
        </p:spPr>
        <p:txBody>
          <a:bodyPr/>
          <a:lstStyle>
            <a:lvl1pPr marL="171450" indent="-171450">
              <a:lnSpc>
                <a:spcPct val="100000"/>
              </a:lnSpc>
              <a:spcAft>
                <a:spcPts val="600"/>
              </a:spcAft>
              <a:buFont typeface="Arial" panose="020B0604020202020204" pitchFamily="34" charset="0"/>
              <a:buChar char="•"/>
              <a:defRPr sz="2200"/>
            </a:lvl1pPr>
            <a:lvl2pPr marL="400050" indent="-171450">
              <a:lnSpc>
                <a:spcPct val="100000"/>
              </a:lnSpc>
              <a:spcAft>
                <a:spcPts val="600"/>
              </a:spcAft>
              <a:defRPr sz="2000"/>
            </a:lvl2pPr>
            <a:lvl3pPr marL="742950" indent="-171450">
              <a:lnSpc>
                <a:spcPct val="100000"/>
              </a:lnSpc>
              <a:spcAft>
                <a:spcPts val="600"/>
              </a:spcAft>
              <a:defRPr sz="1800"/>
            </a:lvl3pPr>
            <a:lvl4pPr marL="1085850" indent="-171450">
              <a:lnSpc>
                <a:spcPct val="100000"/>
              </a:lnSpc>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3">
            <a:extLst>
              <a:ext uri="{FF2B5EF4-FFF2-40B4-BE49-F238E27FC236}">
                <a16:creationId xmlns:a16="http://schemas.microsoft.com/office/drawing/2014/main" id="{9743875D-F7EF-41C0-89F8-EFC1ACEF3E2D}"/>
              </a:ext>
            </a:extLst>
          </p:cNvPr>
          <p:cNvSpPr>
            <a:spLocks noGrp="1"/>
          </p:cNvSpPr>
          <p:nvPr>
            <p:ph type="body" sz="quarter" idx="10" hasCustomPrompt="1"/>
          </p:nvPr>
        </p:nvSpPr>
        <p:spPr>
          <a:xfrm>
            <a:off x="600075" y="681038"/>
            <a:ext cx="11436350" cy="423862"/>
          </a:xfrm>
          <a:prstGeom prst="rect">
            <a:avLst/>
          </a:prstGeom>
        </p:spPr>
        <p:txBody>
          <a:bodyPr/>
          <a:lstStyle>
            <a:lvl1pPr marL="0" indent="0">
              <a:buNone/>
              <a:defRPr sz="1800" i="1">
                <a:solidFill>
                  <a:schemeClr val="accent1">
                    <a:lumMod val="60000"/>
                    <a:lumOff val="4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Optional Subtitle – main support for main point of slide</a:t>
            </a:r>
          </a:p>
        </p:txBody>
      </p:sp>
      <p:sp>
        <p:nvSpPr>
          <p:cNvPr id="4" name="Rectangle 3">
            <a:extLst>
              <a:ext uri="{FF2B5EF4-FFF2-40B4-BE49-F238E27FC236}">
                <a16:creationId xmlns:a16="http://schemas.microsoft.com/office/drawing/2014/main" id="{BCD20BAB-F187-42DC-BC5D-C081A0B7BC57}"/>
              </a:ext>
            </a:extLst>
          </p:cNvPr>
          <p:cNvSpPr/>
          <p:nvPr userDrawn="1"/>
        </p:nvSpPr>
        <p:spPr>
          <a:xfrm>
            <a:off x="2438400" y="6483178"/>
            <a:ext cx="4827373" cy="21983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034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516410B-451F-4BF1-AF66-41556FFB5ECB}"/>
              </a:ext>
            </a:extLst>
          </p:cNvPr>
          <p:cNvSpPr>
            <a:spLocks noGrp="1"/>
          </p:cNvSpPr>
          <p:nvPr>
            <p:ph type="pic" sz="quarter" idx="10"/>
          </p:nvPr>
        </p:nvSpPr>
        <p:spPr>
          <a:xfrm>
            <a:off x="0" y="0"/>
            <a:ext cx="12192000" cy="3877963"/>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1E0309A4-DE0F-48EF-85BB-8AA29106366F}"/>
              </a:ext>
            </a:extLst>
          </p:cNvPr>
          <p:cNvSpPr>
            <a:spLocks noGrp="1"/>
          </p:cNvSpPr>
          <p:nvPr>
            <p:ph type="body" idx="1" hasCustomPrompt="1"/>
          </p:nvPr>
        </p:nvSpPr>
        <p:spPr>
          <a:xfrm>
            <a:off x="0" y="4886326"/>
            <a:ext cx="12192000" cy="1000124"/>
          </a:xfrm>
          <a:prstGeom prst="rect">
            <a:avLst/>
          </a:prstGeom>
          <a:noFill/>
        </p:spPr>
        <p:txBody>
          <a:bodyPr anchor="ctr"/>
          <a:lstStyle>
            <a:lvl1pPr marL="0" indent="0" algn="ctr">
              <a:buNone/>
              <a:defRPr lang="en-US" sz="1800" i="1" smtClean="0">
                <a:solidFill>
                  <a:schemeClr val="accent1">
                    <a:lumMod val="60000"/>
                    <a:lumOff val="40000"/>
                  </a:schemeClr>
                </a:solidFill>
              </a:defRPr>
            </a:lvl1pPr>
          </a:lstStyle>
          <a:p>
            <a:pPr marL="228600" lvl="0" indent="-228600"/>
            <a:r>
              <a:rPr lang="en-US"/>
              <a:t>Optional Subtitle</a:t>
            </a:r>
          </a:p>
        </p:txBody>
      </p:sp>
      <p:sp>
        <p:nvSpPr>
          <p:cNvPr id="2" name="Title 1">
            <a:extLst>
              <a:ext uri="{FF2B5EF4-FFF2-40B4-BE49-F238E27FC236}">
                <a16:creationId xmlns:a16="http://schemas.microsoft.com/office/drawing/2014/main" id="{FC7F51AB-6BD7-484D-BB1A-42BB7FCC5DD5}"/>
              </a:ext>
            </a:extLst>
          </p:cNvPr>
          <p:cNvSpPr>
            <a:spLocks noGrp="1"/>
          </p:cNvSpPr>
          <p:nvPr>
            <p:ph type="title" hasCustomPrompt="1"/>
          </p:nvPr>
        </p:nvSpPr>
        <p:spPr>
          <a:xfrm>
            <a:off x="0" y="3877963"/>
            <a:ext cx="12192000" cy="1016599"/>
          </a:xfrm>
          <a:prstGeom prst="rect">
            <a:avLst/>
          </a:prstGeom>
          <a:noFill/>
        </p:spPr>
        <p:txBody>
          <a:bodyPr anchor="ctr"/>
          <a:lstStyle>
            <a:lvl1pPr algn="ctr">
              <a:defRPr lang="en-US" sz="3200" b="1"/>
            </a:lvl1pPr>
          </a:lstStyle>
          <a:p>
            <a:pPr lvl="0"/>
            <a:r>
              <a:rPr lang="en-US"/>
              <a:t>Section Title</a:t>
            </a:r>
          </a:p>
        </p:txBody>
      </p:sp>
      <p:cxnSp>
        <p:nvCxnSpPr>
          <p:cNvPr id="13" name="Straight Connector 12">
            <a:extLst>
              <a:ext uri="{FF2B5EF4-FFF2-40B4-BE49-F238E27FC236}">
                <a16:creationId xmlns:a16="http://schemas.microsoft.com/office/drawing/2014/main" id="{DA27DE63-5ECE-478F-8F00-5A6F52F0DA73}"/>
              </a:ext>
            </a:extLst>
          </p:cNvPr>
          <p:cNvCxnSpPr/>
          <p:nvPr userDrawn="1"/>
        </p:nvCxnSpPr>
        <p:spPr>
          <a:xfrm>
            <a:off x="0" y="388620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46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full dark image taglin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30E780E-FF4D-FE48-AC83-AD351A2DD8CC}"/>
              </a:ext>
            </a:extLst>
          </p:cNvPr>
          <p:cNvSpPr>
            <a:spLocks noGrp="1"/>
          </p:cNvSpPr>
          <p:nvPr>
            <p:ph type="pic" sz="quarter" idx="10" hasCustomPrompt="1"/>
          </p:nvPr>
        </p:nvSpPr>
        <p:spPr>
          <a:xfrm>
            <a:off x="0" y="0"/>
            <a:ext cx="12188952" cy="6858000"/>
          </a:xfrm>
          <a:custGeom>
            <a:avLst/>
            <a:gdLst>
              <a:gd name="connsiteX0" fmla="*/ 11652113 w 12188952"/>
              <a:gd name="connsiteY0" fmla="*/ 6485941 h 6858000"/>
              <a:gd name="connsiteX1" fmla="*/ 11651858 w 12188952"/>
              <a:gd name="connsiteY1" fmla="*/ 6486566 h 6858000"/>
              <a:gd name="connsiteX2" fmla="*/ 11626664 w 12188952"/>
              <a:gd name="connsiteY2" fmla="*/ 6510325 h 6858000"/>
              <a:gd name="connsiteX3" fmla="*/ 11626652 w 12188952"/>
              <a:gd name="connsiteY3" fmla="*/ 6510943 h 6858000"/>
              <a:gd name="connsiteX4" fmla="*/ 11652100 w 12188952"/>
              <a:gd name="connsiteY4" fmla="*/ 6535959 h 6858000"/>
              <a:gd name="connsiteX5" fmla="*/ 11677548 w 12188952"/>
              <a:gd name="connsiteY5" fmla="*/ 6510958 h 6858000"/>
              <a:gd name="connsiteX6" fmla="*/ 11652113 w 12188952"/>
              <a:gd name="connsiteY6" fmla="*/ 6485941 h 6858000"/>
              <a:gd name="connsiteX7" fmla="*/ 10086168 w 12188952"/>
              <a:gd name="connsiteY7" fmla="*/ 6445178 h 6858000"/>
              <a:gd name="connsiteX8" fmla="*/ 10086292 w 12188952"/>
              <a:gd name="connsiteY8" fmla="*/ 6445178 h 6858000"/>
              <a:gd name="connsiteX9" fmla="*/ 10086168 w 12188952"/>
              <a:gd name="connsiteY9" fmla="*/ 6445427 h 6858000"/>
              <a:gd name="connsiteX10" fmla="*/ 11506677 w 12188952"/>
              <a:gd name="connsiteY10" fmla="*/ 6444802 h 6858000"/>
              <a:gd name="connsiteX11" fmla="*/ 11506727 w 12188952"/>
              <a:gd name="connsiteY11" fmla="*/ 6444802 h 6858000"/>
              <a:gd name="connsiteX12" fmla="*/ 11506423 w 12188952"/>
              <a:gd name="connsiteY12" fmla="*/ 6445427 h 6858000"/>
              <a:gd name="connsiteX13" fmla="*/ 10544106 w 12188952"/>
              <a:gd name="connsiteY13" fmla="*/ 6416792 h 6858000"/>
              <a:gd name="connsiteX14" fmla="*/ 10582277 w 12188952"/>
              <a:gd name="connsiteY14" fmla="*/ 6459057 h 6858000"/>
              <a:gd name="connsiteX15" fmla="*/ 10582150 w 12188952"/>
              <a:gd name="connsiteY15" fmla="*/ 6459057 h 6858000"/>
              <a:gd name="connsiteX16" fmla="*/ 10544106 w 12188952"/>
              <a:gd name="connsiteY16" fmla="*/ 6501572 h 6858000"/>
              <a:gd name="connsiteX17" fmla="*/ 10505934 w 12188952"/>
              <a:gd name="connsiteY17" fmla="*/ 6459057 h 6858000"/>
              <a:gd name="connsiteX18" fmla="*/ 10544106 w 12188952"/>
              <a:gd name="connsiteY18" fmla="*/ 6416792 h 6858000"/>
              <a:gd name="connsiteX19" fmla="*/ 10370678 w 12188952"/>
              <a:gd name="connsiteY19" fmla="*/ 6416792 h 6858000"/>
              <a:gd name="connsiteX20" fmla="*/ 10408214 w 12188952"/>
              <a:gd name="connsiteY20" fmla="*/ 6459057 h 6858000"/>
              <a:gd name="connsiteX21" fmla="*/ 10370678 w 12188952"/>
              <a:gd name="connsiteY21" fmla="*/ 6501572 h 6858000"/>
              <a:gd name="connsiteX22" fmla="*/ 10337214 w 12188952"/>
              <a:gd name="connsiteY22" fmla="*/ 6485066 h 6858000"/>
              <a:gd name="connsiteX23" fmla="*/ 10337214 w 12188952"/>
              <a:gd name="connsiteY23" fmla="*/ 6433298 h 6858000"/>
              <a:gd name="connsiteX24" fmla="*/ 10370678 w 12188952"/>
              <a:gd name="connsiteY24" fmla="*/ 6416792 h 6858000"/>
              <a:gd name="connsiteX25" fmla="*/ 10951760 w 12188952"/>
              <a:gd name="connsiteY25" fmla="*/ 6412989 h 6858000"/>
              <a:gd name="connsiteX26" fmla="*/ 10987284 w 12188952"/>
              <a:gd name="connsiteY26" fmla="*/ 6445302 h 6858000"/>
              <a:gd name="connsiteX27" fmla="*/ 10914120 w 12188952"/>
              <a:gd name="connsiteY27" fmla="*/ 6445302 h 6858000"/>
              <a:gd name="connsiteX28" fmla="*/ 10913992 w 12188952"/>
              <a:gd name="connsiteY28" fmla="*/ 6445427 h 6858000"/>
              <a:gd name="connsiteX29" fmla="*/ 10950765 w 12188952"/>
              <a:gd name="connsiteY29" fmla="*/ 6413040 h 6858000"/>
              <a:gd name="connsiteX30" fmla="*/ 10951760 w 12188952"/>
              <a:gd name="connsiteY30" fmla="*/ 6412989 h 6858000"/>
              <a:gd name="connsiteX31" fmla="*/ 10123809 w 12188952"/>
              <a:gd name="connsiteY31" fmla="*/ 6412864 h 6858000"/>
              <a:gd name="connsiteX32" fmla="*/ 10159332 w 12188952"/>
              <a:gd name="connsiteY32" fmla="*/ 6445178 h 6858000"/>
              <a:gd name="connsiteX33" fmla="*/ 10086292 w 12188952"/>
              <a:gd name="connsiteY33" fmla="*/ 6445178 h 6858000"/>
              <a:gd name="connsiteX34" fmla="*/ 10097865 w 12188952"/>
              <a:gd name="connsiteY34" fmla="*/ 6421958 h 6858000"/>
              <a:gd name="connsiteX35" fmla="*/ 10122813 w 12188952"/>
              <a:gd name="connsiteY35" fmla="*/ 6412916 h 6858000"/>
              <a:gd name="connsiteX36" fmla="*/ 10123809 w 12188952"/>
              <a:gd name="connsiteY36" fmla="*/ 6412864 h 6858000"/>
              <a:gd name="connsiteX37" fmla="*/ 11543933 w 12188952"/>
              <a:gd name="connsiteY37" fmla="*/ 6412489 h 6858000"/>
              <a:gd name="connsiteX38" fmla="*/ 11579458 w 12188952"/>
              <a:gd name="connsiteY38" fmla="*/ 6444802 h 6858000"/>
              <a:gd name="connsiteX39" fmla="*/ 11506727 w 12188952"/>
              <a:gd name="connsiteY39" fmla="*/ 6444802 h 6858000"/>
              <a:gd name="connsiteX40" fmla="*/ 11517949 w 12188952"/>
              <a:gd name="connsiteY40" fmla="*/ 6421763 h 6858000"/>
              <a:gd name="connsiteX41" fmla="*/ 11542941 w 12188952"/>
              <a:gd name="connsiteY41" fmla="*/ 6412540 h 6858000"/>
              <a:gd name="connsiteX42" fmla="*/ 11543933 w 12188952"/>
              <a:gd name="connsiteY42" fmla="*/ 6412489 h 6858000"/>
              <a:gd name="connsiteX43" fmla="*/ 11305129 w 12188952"/>
              <a:gd name="connsiteY43" fmla="*/ 6386281 h 6858000"/>
              <a:gd name="connsiteX44" fmla="*/ 11305129 w 12188952"/>
              <a:gd name="connsiteY44" fmla="*/ 6532083 h 6858000"/>
              <a:gd name="connsiteX45" fmla="*/ 11344065 w 12188952"/>
              <a:gd name="connsiteY45" fmla="*/ 6532083 h 6858000"/>
              <a:gd name="connsiteX46" fmla="*/ 11344065 w 12188952"/>
              <a:gd name="connsiteY46" fmla="*/ 6386281 h 6858000"/>
              <a:gd name="connsiteX47" fmla="*/ 10630374 w 12188952"/>
              <a:gd name="connsiteY47" fmla="*/ 6386281 h 6858000"/>
              <a:gd name="connsiteX48" fmla="*/ 10676054 w 12188952"/>
              <a:gd name="connsiteY48" fmla="*/ 6532083 h 6858000"/>
              <a:gd name="connsiteX49" fmla="*/ 10717534 w 12188952"/>
              <a:gd name="connsiteY49" fmla="*/ 6532083 h 6858000"/>
              <a:gd name="connsiteX50" fmla="*/ 10748836 w 12188952"/>
              <a:gd name="connsiteY50" fmla="*/ 6432797 h 6858000"/>
              <a:gd name="connsiteX51" fmla="*/ 10780009 w 12188952"/>
              <a:gd name="connsiteY51" fmla="*/ 6532083 h 6858000"/>
              <a:gd name="connsiteX52" fmla="*/ 10821617 w 12188952"/>
              <a:gd name="connsiteY52" fmla="*/ 6532083 h 6858000"/>
              <a:gd name="connsiteX53" fmla="*/ 10866914 w 12188952"/>
              <a:gd name="connsiteY53" fmla="*/ 6386281 h 6858000"/>
              <a:gd name="connsiteX54" fmla="*/ 10826197 w 12188952"/>
              <a:gd name="connsiteY54" fmla="*/ 6386281 h 6858000"/>
              <a:gd name="connsiteX55" fmla="*/ 10798459 w 12188952"/>
              <a:gd name="connsiteY55" fmla="*/ 6484441 h 6858000"/>
              <a:gd name="connsiteX56" fmla="*/ 10765886 w 12188952"/>
              <a:gd name="connsiteY56" fmla="*/ 6386281 h 6858000"/>
              <a:gd name="connsiteX57" fmla="*/ 10731149 w 12188952"/>
              <a:gd name="connsiteY57" fmla="*/ 6386281 h 6858000"/>
              <a:gd name="connsiteX58" fmla="*/ 10698576 w 12188952"/>
              <a:gd name="connsiteY58" fmla="*/ 6484441 h 6858000"/>
              <a:gd name="connsiteX59" fmla="*/ 10670964 w 12188952"/>
              <a:gd name="connsiteY59" fmla="*/ 6386281 h 6858000"/>
              <a:gd name="connsiteX60" fmla="*/ 11134118 w 12188952"/>
              <a:gd name="connsiteY60" fmla="*/ 6382905 h 6858000"/>
              <a:gd name="connsiteX61" fmla="*/ 11086276 w 12188952"/>
              <a:gd name="connsiteY61" fmla="*/ 6406414 h 6858000"/>
              <a:gd name="connsiteX62" fmla="*/ 11086276 w 12188952"/>
              <a:gd name="connsiteY62" fmla="*/ 6386156 h 6858000"/>
              <a:gd name="connsiteX63" fmla="*/ 11047341 w 12188952"/>
              <a:gd name="connsiteY63" fmla="*/ 6386156 h 6858000"/>
              <a:gd name="connsiteX64" fmla="*/ 11047850 w 12188952"/>
              <a:gd name="connsiteY64" fmla="*/ 6532083 h 6858000"/>
              <a:gd name="connsiteX65" fmla="*/ 11086785 w 12188952"/>
              <a:gd name="connsiteY65" fmla="*/ 6532083 h 6858000"/>
              <a:gd name="connsiteX66" fmla="*/ 11086785 w 12188952"/>
              <a:gd name="connsiteY66" fmla="*/ 6435799 h 6858000"/>
              <a:gd name="connsiteX67" fmla="*/ 11123430 w 12188952"/>
              <a:gd name="connsiteY67" fmla="*/ 6419168 h 6858000"/>
              <a:gd name="connsiteX68" fmla="*/ 11134118 w 12188952"/>
              <a:gd name="connsiteY68" fmla="*/ 6420418 h 6858000"/>
              <a:gd name="connsiteX69" fmla="*/ 10950638 w 12188952"/>
              <a:gd name="connsiteY69" fmla="*/ 6382655 h 6858000"/>
              <a:gd name="connsiteX70" fmla="*/ 10946897 w 12188952"/>
              <a:gd name="connsiteY70" fmla="*/ 6382682 h 6858000"/>
              <a:gd name="connsiteX71" fmla="*/ 10873785 w 12188952"/>
              <a:gd name="connsiteY71" fmla="*/ 6459307 h 6858000"/>
              <a:gd name="connsiteX72" fmla="*/ 10873842 w 12188952"/>
              <a:gd name="connsiteY72" fmla="*/ 6466226 h 6858000"/>
              <a:gd name="connsiteX73" fmla="*/ 10953055 w 12188952"/>
              <a:gd name="connsiteY73" fmla="*/ 6535959 h 6858000"/>
              <a:gd name="connsiteX74" fmla="*/ 11014258 w 12188952"/>
              <a:gd name="connsiteY74" fmla="*/ 6515828 h 6858000"/>
              <a:gd name="connsiteX75" fmla="*/ 10997081 w 12188952"/>
              <a:gd name="connsiteY75" fmla="*/ 6490818 h 6858000"/>
              <a:gd name="connsiteX76" fmla="*/ 10957381 w 12188952"/>
              <a:gd name="connsiteY76" fmla="*/ 6505323 h 6858000"/>
              <a:gd name="connsiteX77" fmla="*/ 10914629 w 12188952"/>
              <a:gd name="connsiteY77" fmla="*/ 6471562 h 6858000"/>
              <a:gd name="connsiteX78" fmla="*/ 11025073 w 12188952"/>
              <a:gd name="connsiteY78" fmla="*/ 6471562 h 6858000"/>
              <a:gd name="connsiteX79" fmla="*/ 11025073 w 12188952"/>
              <a:gd name="connsiteY79" fmla="*/ 6463059 h 6858000"/>
              <a:gd name="connsiteX80" fmla="*/ 10950765 w 12188952"/>
              <a:gd name="connsiteY80" fmla="*/ 6382780 h 6858000"/>
              <a:gd name="connsiteX81" fmla="*/ 10383401 w 12188952"/>
              <a:gd name="connsiteY81" fmla="*/ 6382655 h 6858000"/>
              <a:gd name="connsiteX82" fmla="*/ 10337087 w 12188952"/>
              <a:gd name="connsiteY82" fmla="*/ 6404663 h 6858000"/>
              <a:gd name="connsiteX83" fmla="*/ 10337087 w 12188952"/>
              <a:gd name="connsiteY83" fmla="*/ 6386281 h 6858000"/>
              <a:gd name="connsiteX84" fmla="*/ 10298024 w 12188952"/>
              <a:gd name="connsiteY84" fmla="*/ 6386281 h 6858000"/>
              <a:gd name="connsiteX85" fmla="*/ 10298024 w 12188952"/>
              <a:gd name="connsiteY85" fmla="*/ 6587727 h 6858000"/>
              <a:gd name="connsiteX86" fmla="*/ 10337595 w 12188952"/>
              <a:gd name="connsiteY86" fmla="*/ 6587727 h 6858000"/>
              <a:gd name="connsiteX87" fmla="*/ 10337595 w 12188952"/>
              <a:gd name="connsiteY87" fmla="*/ 6513451 h 6858000"/>
              <a:gd name="connsiteX88" fmla="*/ 10383401 w 12188952"/>
              <a:gd name="connsiteY88" fmla="*/ 6535709 h 6858000"/>
              <a:gd name="connsiteX89" fmla="*/ 10449185 w 12188952"/>
              <a:gd name="connsiteY89" fmla="*/ 6459057 h 6858000"/>
              <a:gd name="connsiteX90" fmla="*/ 10383401 w 12188952"/>
              <a:gd name="connsiteY90" fmla="*/ 6382655 h 6858000"/>
              <a:gd name="connsiteX91" fmla="*/ 10122813 w 12188952"/>
              <a:gd name="connsiteY91" fmla="*/ 6382655 h 6858000"/>
              <a:gd name="connsiteX92" fmla="*/ 10119205 w 12188952"/>
              <a:gd name="connsiteY92" fmla="*/ 6382678 h 6858000"/>
              <a:gd name="connsiteX93" fmla="*/ 10045961 w 12188952"/>
              <a:gd name="connsiteY93" fmla="*/ 6459182 h 6858000"/>
              <a:gd name="connsiteX94" fmla="*/ 10046018 w 12188952"/>
              <a:gd name="connsiteY94" fmla="*/ 6466101 h 6858000"/>
              <a:gd name="connsiteX95" fmla="*/ 10125231 w 12188952"/>
              <a:gd name="connsiteY95" fmla="*/ 6535834 h 6858000"/>
              <a:gd name="connsiteX96" fmla="*/ 10186434 w 12188952"/>
              <a:gd name="connsiteY96" fmla="*/ 6515702 h 6858000"/>
              <a:gd name="connsiteX97" fmla="*/ 10169256 w 12188952"/>
              <a:gd name="connsiteY97" fmla="*/ 6490694 h 6858000"/>
              <a:gd name="connsiteX98" fmla="*/ 10129557 w 12188952"/>
              <a:gd name="connsiteY98" fmla="*/ 6505198 h 6858000"/>
              <a:gd name="connsiteX99" fmla="*/ 10086805 w 12188952"/>
              <a:gd name="connsiteY99" fmla="*/ 6471437 h 6858000"/>
              <a:gd name="connsiteX100" fmla="*/ 10197122 w 12188952"/>
              <a:gd name="connsiteY100" fmla="*/ 6471437 h 6858000"/>
              <a:gd name="connsiteX101" fmla="*/ 10197122 w 12188952"/>
              <a:gd name="connsiteY101" fmla="*/ 6462934 h 6858000"/>
              <a:gd name="connsiteX102" fmla="*/ 10122813 w 12188952"/>
              <a:gd name="connsiteY102" fmla="*/ 6382655 h 6858000"/>
              <a:gd name="connsiteX103" fmla="*/ 11543323 w 12188952"/>
              <a:gd name="connsiteY103" fmla="*/ 6382280 h 6858000"/>
              <a:gd name="connsiteX104" fmla="*/ 11543068 w 12188952"/>
              <a:gd name="connsiteY104" fmla="*/ 6382655 h 6858000"/>
              <a:gd name="connsiteX105" fmla="*/ 11540116 w 12188952"/>
              <a:gd name="connsiteY105" fmla="*/ 6382672 h 6858000"/>
              <a:gd name="connsiteX106" fmla="*/ 11466469 w 12188952"/>
              <a:gd name="connsiteY106" fmla="*/ 6458807 h 6858000"/>
              <a:gd name="connsiteX107" fmla="*/ 11466520 w 12188952"/>
              <a:gd name="connsiteY107" fmla="*/ 6465726 h 6858000"/>
              <a:gd name="connsiteX108" fmla="*/ 11545740 w 12188952"/>
              <a:gd name="connsiteY108" fmla="*/ 6535459 h 6858000"/>
              <a:gd name="connsiteX109" fmla="*/ 11606943 w 12188952"/>
              <a:gd name="connsiteY109" fmla="*/ 6515327 h 6858000"/>
              <a:gd name="connsiteX110" fmla="*/ 11589638 w 12188952"/>
              <a:gd name="connsiteY110" fmla="*/ 6490318 h 6858000"/>
              <a:gd name="connsiteX111" fmla="*/ 11550066 w 12188952"/>
              <a:gd name="connsiteY111" fmla="*/ 6504823 h 6858000"/>
              <a:gd name="connsiteX112" fmla="*/ 11507314 w 12188952"/>
              <a:gd name="connsiteY112" fmla="*/ 6471061 h 6858000"/>
              <a:gd name="connsiteX113" fmla="*/ 11617631 w 12188952"/>
              <a:gd name="connsiteY113" fmla="*/ 6471061 h 6858000"/>
              <a:gd name="connsiteX114" fmla="*/ 11617631 w 12188952"/>
              <a:gd name="connsiteY114" fmla="*/ 6462559 h 6858000"/>
              <a:gd name="connsiteX115" fmla="*/ 11543323 w 12188952"/>
              <a:gd name="connsiteY115" fmla="*/ 6382280 h 6858000"/>
              <a:gd name="connsiteX116" fmla="*/ 10544360 w 12188952"/>
              <a:gd name="connsiteY116" fmla="*/ 6381905 h 6858000"/>
              <a:gd name="connsiteX117" fmla="*/ 10465853 w 12188952"/>
              <a:gd name="connsiteY117" fmla="*/ 6459057 h 6858000"/>
              <a:gd name="connsiteX118" fmla="*/ 10544360 w 12188952"/>
              <a:gd name="connsiteY118" fmla="*/ 6536209 h 6858000"/>
              <a:gd name="connsiteX119" fmla="*/ 10622868 w 12188952"/>
              <a:gd name="connsiteY119" fmla="*/ 6459057 h 6858000"/>
              <a:gd name="connsiteX120" fmla="*/ 10544360 w 12188952"/>
              <a:gd name="connsiteY120" fmla="*/ 6381905 h 6858000"/>
              <a:gd name="connsiteX121" fmla="*/ 11230439 w 12188952"/>
              <a:gd name="connsiteY121" fmla="*/ 6330637 h 6858000"/>
              <a:gd name="connsiteX122" fmla="*/ 11230439 w 12188952"/>
              <a:gd name="connsiteY122" fmla="*/ 6532083 h 6858000"/>
              <a:gd name="connsiteX123" fmla="*/ 11269374 w 12188952"/>
              <a:gd name="connsiteY123" fmla="*/ 6532083 h 6858000"/>
              <a:gd name="connsiteX124" fmla="*/ 11269374 w 12188952"/>
              <a:gd name="connsiteY124" fmla="*/ 6330637 h 6858000"/>
              <a:gd name="connsiteX125" fmla="*/ 9772649 w 12188952"/>
              <a:gd name="connsiteY125" fmla="*/ 6330637 h 6858000"/>
              <a:gd name="connsiteX126" fmla="*/ 9831307 w 12188952"/>
              <a:gd name="connsiteY126" fmla="*/ 6532083 h 6858000"/>
              <a:gd name="connsiteX127" fmla="*/ 9877750 w 12188952"/>
              <a:gd name="connsiteY127" fmla="*/ 6532083 h 6858000"/>
              <a:gd name="connsiteX128" fmla="*/ 9913377 w 12188952"/>
              <a:gd name="connsiteY128" fmla="*/ 6393909 h 6858000"/>
              <a:gd name="connsiteX129" fmla="*/ 9949385 w 12188952"/>
              <a:gd name="connsiteY129" fmla="*/ 6532083 h 6858000"/>
              <a:gd name="connsiteX130" fmla="*/ 9995828 w 12188952"/>
              <a:gd name="connsiteY130" fmla="*/ 6532083 h 6858000"/>
              <a:gd name="connsiteX131" fmla="*/ 10054231 w 12188952"/>
              <a:gd name="connsiteY131" fmla="*/ 6330637 h 6858000"/>
              <a:gd name="connsiteX132" fmla="*/ 10004990 w 12188952"/>
              <a:gd name="connsiteY132" fmla="*/ 6330637 h 6858000"/>
              <a:gd name="connsiteX133" fmla="*/ 9968853 w 12188952"/>
              <a:gd name="connsiteY133" fmla="*/ 6476188 h 6858000"/>
              <a:gd name="connsiteX134" fmla="*/ 9930681 w 12188952"/>
              <a:gd name="connsiteY134" fmla="*/ 6330637 h 6858000"/>
              <a:gd name="connsiteX135" fmla="*/ 9896581 w 12188952"/>
              <a:gd name="connsiteY135" fmla="*/ 6330637 h 6858000"/>
              <a:gd name="connsiteX136" fmla="*/ 9857518 w 12188952"/>
              <a:gd name="connsiteY136" fmla="*/ 6476188 h 6858000"/>
              <a:gd name="connsiteX137" fmla="*/ 9821509 w 12188952"/>
              <a:gd name="connsiteY137" fmla="*/ 6330637 h 6858000"/>
              <a:gd name="connsiteX138" fmla="*/ 11438476 w 12188952"/>
              <a:gd name="connsiteY138" fmla="*/ 6327636 h 6858000"/>
              <a:gd name="connsiteX139" fmla="*/ 11432420 w 12188952"/>
              <a:gd name="connsiteY139" fmla="*/ 6327740 h 6858000"/>
              <a:gd name="connsiteX140" fmla="*/ 11388598 w 12188952"/>
              <a:gd name="connsiteY140" fmla="*/ 6378403 h 6858000"/>
              <a:gd name="connsiteX141" fmla="*/ 11388598 w 12188952"/>
              <a:gd name="connsiteY141" fmla="*/ 6386281 h 6858000"/>
              <a:gd name="connsiteX142" fmla="*/ 11364041 w 12188952"/>
              <a:gd name="connsiteY142" fmla="*/ 6386281 h 6858000"/>
              <a:gd name="connsiteX143" fmla="*/ 11364041 w 12188952"/>
              <a:gd name="connsiteY143" fmla="*/ 6419793 h 6858000"/>
              <a:gd name="connsiteX144" fmla="*/ 11388598 w 12188952"/>
              <a:gd name="connsiteY144" fmla="*/ 6419793 h 6858000"/>
              <a:gd name="connsiteX145" fmla="*/ 11388598 w 12188952"/>
              <a:gd name="connsiteY145" fmla="*/ 6532333 h 6858000"/>
              <a:gd name="connsiteX146" fmla="*/ 11427661 w 12188952"/>
              <a:gd name="connsiteY146" fmla="*/ 6532333 h 6858000"/>
              <a:gd name="connsiteX147" fmla="*/ 11427661 w 12188952"/>
              <a:gd name="connsiteY147" fmla="*/ 6419793 h 6858000"/>
              <a:gd name="connsiteX148" fmla="*/ 11457690 w 12188952"/>
              <a:gd name="connsiteY148" fmla="*/ 6419793 h 6858000"/>
              <a:gd name="connsiteX149" fmla="*/ 11457690 w 12188952"/>
              <a:gd name="connsiteY149" fmla="*/ 6386281 h 6858000"/>
              <a:gd name="connsiteX150" fmla="*/ 11427661 w 12188952"/>
              <a:gd name="connsiteY150" fmla="*/ 6386281 h 6858000"/>
              <a:gd name="connsiteX151" fmla="*/ 11427661 w 12188952"/>
              <a:gd name="connsiteY151" fmla="*/ 6379029 h 6858000"/>
              <a:gd name="connsiteX152" fmla="*/ 11446111 w 12188952"/>
              <a:gd name="connsiteY152" fmla="*/ 6357897 h 6858000"/>
              <a:gd name="connsiteX153" fmla="*/ 11458835 w 12188952"/>
              <a:gd name="connsiteY153" fmla="*/ 6360898 h 6858000"/>
              <a:gd name="connsiteX154" fmla="*/ 11466724 w 12188952"/>
              <a:gd name="connsiteY154" fmla="*/ 6333638 h 6858000"/>
              <a:gd name="connsiteX155" fmla="*/ 11438476 w 12188952"/>
              <a:gd name="connsiteY155" fmla="*/ 6327636 h 6858000"/>
              <a:gd name="connsiteX156" fmla="*/ 11681250 w 12188952"/>
              <a:gd name="connsiteY156" fmla="*/ 6319508 h 6858000"/>
              <a:gd name="connsiteX157" fmla="*/ 11681250 w 12188952"/>
              <a:gd name="connsiteY157" fmla="*/ 6363648 h 6858000"/>
              <a:gd name="connsiteX158" fmla="*/ 11687104 w 12188952"/>
              <a:gd name="connsiteY158" fmla="*/ 6363648 h 6858000"/>
              <a:gd name="connsiteX159" fmla="*/ 11687104 w 12188952"/>
              <a:gd name="connsiteY159" fmla="*/ 6327010 h 6858000"/>
              <a:gd name="connsiteX160" fmla="*/ 11701864 w 12188952"/>
              <a:gd name="connsiteY160" fmla="*/ 6363648 h 6858000"/>
              <a:gd name="connsiteX161" fmla="*/ 11704154 w 12188952"/>
              <a:gd name="connsiteY161" fmla="*/ 6363648 h 6858000"/>
              <a:gd name="connsiteX162" fmla="*/ 11719423 w 12188952"/>
              <a:gd name="connsiteY162" fmla="*/ 6327010 h 6858000"/>
              <a:gd name="connsiteX163" fmla="*/ 11719423 w 12188952"/>
              <a:gd name="connsiteY163" fmla="*/ 6363648 h 6858000"/>
              <a:gd name="connsiteX164" fmla="*/ 11725276 w 12188952"/>
              <a:gd name="connsiteY164" fmla="*/ 6363648 h 6858000"/>
              <a:gd name="connsiteX165" fmla="*/ 11725276 w 12188952"/>
              <a:gd name="connsiteY165" fmla="*/ 6319508 h 6858000"/>
              <a:gd name="connsiteX166" fmla="*/ 11717260 w 12188952"/>
              <a:gd name="connsiteY166" fmla="*/ 6319508 h 6858000"/>
              <a:gd name="connsiteX167" fmla="*/ 11703263 w 12188952"/>
              <a:gd name="connsiteY167" fmla="*/ 6353145 h 6858000"/>
              <a:gd name="connsiteX168" fmla="*/ 11689267 w 12188952"/>
              <a:gd name="connsiteY168" fmla="*/ 6319508 h 6858000"/>
              <a:gd name="connsiteX169" fmla="*/ 11324851 w 12188952"/>
              <a:gd name="connsiteY169" fmla="*/ 6318881 h 6858000"/>
              <a:gd name="connsiteX170" fmla="*/ 11301058 w 12188952"/>
              <a:gd name="connsiteY170" fmla="*/ 6341766 h 6858000"/>
              <a:gd name="connsiteX171" fmla="*/ 11301058 w 12188952"/>
              <a:gd name="connsiteY171" fmla="*/ 6342019 h 6858000"/>
              <a:gd name="connsiteX172" fmla="*/ 11324979 w 12188952"/>
              <a:gd name="connsiteY172" fmla="*/ 6364774 h 6858000"/>
              <a:gd name="connsiteX173" fmla="*/ 11346597 w 12188952"/>
              <a:gd name="connsiteY173" fmla="*/ 6343524 h 6858000"/>
              <a:gd name="connsiteX174" fmla="*/ 11324979 w 12188952"/>
              <a:gd name="connsiteY174" fmla="*/ 6318883 h 6858000"/>
              <a:gd name="connsiteX175" fmla="*/ 11324851 w 12188952"/>
              <a:gd name="connsiteY175" fmla="*/ 6318881 h 6858000"/>
              <a:gd name="connsiteX176" fmla="*/ 11653130 w 12188952"/>
              <a:gd name="connsiteY176" fmla="*/ 6318632 h 6858000"/>
              <a:gd name="connsiteX177" fmla="*/ 11637734 w 12188952"/>
              <a:gd name="connsiteY177" fmla="*/ 6331137 h 6858000"/>
              <a:gd name="connsiteX178" fmla="*/ 11652876 w 12188952"/>
              <a:gd name="connsiteY178" fmla="*/ 6343642 h 6858000"/>
              <a:gd name="connsiteX179" fmla="*/ 11664328 w 12188952"/>
              <a:gd name="connsiteY179" fmla="*/ 6352020 h 6858000"/>
              <a:gd name="connsiteX180" fmla="*/ 11653767 w 12188952"/>
              <a:gd name="connsiteY180" fmla="*/ 6359647 h 6858000"/>
              <a:gd name="connsiteX181" fmla="*/ 11639644 w 12188952"/>
              <a:gd name="connsiteY181" fmla="*/ 6353269 h 6858000"/>
              <a:gd name="connsiteX182" fmla="*/ 11636590 w 12188952"/>
              <a:gd name="connsiteY182" fmla="*/ 6356772 h 6858000"/>
              <a:gd name="connsiteX183" fmla="*/ 11653767 w 12188952"/>
              <a:gd name="connsiteY183" fmla="*/ 6363774 h 6858000"/>
              <a:gd name="connsiteX184" fmla="*/ 11670308 w 12188952"/>
              <a:gd name="connsiteY184" fmla="*/ 6351269 h 6858000"/>
              <a:gd name="connsiteX185" fmla="*/ 11654658 w 12188952"/>
              <a:gd name="connsiteY185" fmla="*/ 6337889 h 6858000"/>
              <a:gd name="connsiteX186" fmla="*/ 11643715 w 12188952"/>
              <a:gd name="connsiteY186" fmla="*/ 6330511 h 6858000"/>
              <a:gd name="connsiteX187" fmla="*/ 11653003 w 12188952"/>
              <a:gd name="connsiteY187" fmla="*/ 6323509 h 6858000"/>
              <a:gd name="connsiteX188" fmla="*/ 11665728 w 12188952"/>
              <a:gd name="connsiteY188" fmla="*/ 6328886 h 6858000"/>
              <a:gd name="connsiteX189" fmla="*/ 11669163 w 12188952"/>
              <a:gd name="connsiteY189" fmla="*/ 6324760 h 6858000"/>
              <a:gd name="connsiteX190" fmla="*/ 11653130 w 12188952"/>
              <a:gd name="connsiteY190" fmla="*/ 6318632 h 6858000"/>
              <a:gd name="connsiteX191" fmla="*/ 10589147 w 12188952"/>
              <a:gd name="connsiteY191" fmla="*/ 1568801 h 6858000"/>
              <a:gd name="connsiteX192" fmla="*/ 12065055 w 12188952"/>
              <a:gd name="connsiteY192" fmla="*/ 1916301 h 6858000"/>
              <a:gd name="connsiteX193" fmla="*/ 12188952 w 12188952"/>
              <a:gd name="connsiteY193" fmla="*/ 1984536 h 6858000"/>
              <a:gd name="connsiteX194" fmla="*/ 12188952 w 12188952"/>
              <a:gd name="connsiteY194" fmla="*/ 6858000 h 6858000"/>
              <a:gd name="connsiteX195" fmla="*/ 7919192 w 12188952"/>
              <a:gd name="connsiteY195" fmla="*/ 6858000 h 6858000"/>
              <a:gd name="connsiteX196" fmla="*/ 7765526 w 12188952"/>
              <a:gd name="connsiteY196" fmla="*/ 6635444 h 6858000"/>
              <a:gd name="connsiteX197" fmla="*/ 7312589 w 12188952"/>
              <a:gd name="connsiteY197" fmla="*/ 5422458 h 6858000"/>
              <a:gd name="connsiteX198" fmla="*/ 7891442 w 12188952"/>
              <a:gd name="connsiteY198" fmla="*/ 2950074 h 6858000"/>
              <a:gd name="connsiteX199" fmla="*/ 10589147 w 12188952"/>
              <a:gd name="connsiteY199" fmla="*/ 1568801 h 6858000"/>
              <a:gd name="connsiteX200" fmla="*/ 0 w 12188952"/>
              <a:gd name="connsiteY200" fmla="*/ 0 h 6858000"/>
              <a:gd name="connsiteX201" fmla="*/ 12188952 w 12188952"/>
              <a:gd name="connsiteY201" fmla="*/ 0 h 6858000"/>
              <a:gd name="connsiteX202" fmla="*/ 12188952 w 12188952"/>
              <a:gd name="connsiteY202" fmla="*/ 1807989 h 6858000"/>
              <a:gd name="connsiteX203" fmla="*/ 12156505 w 12188952"/>
              <a:gd name="connsiteY203" fmla="*/ 1790418 h 6858000"/>
              <a:gd name="connsiteX204" fmla="*/ 7766760 w 12188952"/>
              <a:gd name="connsiteY204" fmla="*/ 2860477 h 6858000"/>
              <a:gd name="connsiteX205" fmla="*/ 7161115 w 12188952"/>
              <a:gd name="connsiteY205" fmla="*/ 5447316 h 6858000"/>
              <a:gd name="connsiteX206" fmla="*/ 7635031 w 12188952"/>
              <a:gd name="connsiteY206" fmla="*/ 6716459 h 6858000"/>
              <a:gd name="connsiteX207" fmla="*/ 7732760 w 12188952"/>
              <a:gd name="connsiteY207" fmla="*/ 6858000 h 6858000"/>
              <a:gd name="connsiteX208" fmla="*/ 0 w 12188952"/>
              <a:gd name="connsiteY2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2188952" h="6858000">
                <a:moveTo>
                  <a:pt x="11652113" y="6485941"/>
                </a:moveTo>
                <a:lnTo>
                  <a:pt x="11651858" y="6486566"/>
                </a:lnTo>
                <a:cubicBezTo>
                  <a:pt x="11638383" y="6486683"/>
                  <a:pt x="11627339" y="6497100"/>
                  <a:pt x="11626664" y="6510325"/>
                </a:cubicBezTo>
                <a:cubicBezTo>
                  <a:pt x="11626664" y="6510531"/>
                  <a:pt x="11626652" y="6510736"/>
                  <a:pt x="11626652" y="6510943"/>
                </a:cubicBezTo>
                <a:cubicBezTo>
                  <a:pt x="11626652" y="6524754"/>
                  <a:pt x="11638040" y="6535956"/>
                  <a:pt x="11652100" y="6535959"/>
                </a:cubicBezTo>
                <a:cubicBezTo>
                  <a:pt x="11666147" y="6535963"/>
                  <a:pt x="11677548" y="6524770"/>
                  <a:pt x="11677548" y="6510958"/>
                </a:cubicBezTo>
                <a:cubicBezTo>
                  <a:pt x="11677561" y="6497146"/>
                  <a:pt x="11666173" y="6485946"/>
                  <a:pt x="11652113" y="6485941"/>
                </a:cubicBezTo>
                <a:close/>
                <a:moveTo>
                  <a:pt x="10086168" y="6445178"/>
                </a:moveTo>
                <a:lnTo>
                  <a:pt x="10086292" y="6445178"/>
                </a:lnTo>
                <a:lnTo>
                  <a:pt x="10086168" y="6445427"/>
                </a:lnTo>
                <a:close/>
                <a:moveTo>
                  <a:pt x="11506677" y="6444802"/>
                </a:moveTo>
                <a:lnTo>
                  <a:pt x="11506727" y="6444802"/>
                </a:lnTo>
                <a:lnTo>
                  <a:pt x="11506423" y="6445427"/>
                </a:lnTo>
                <a:close/>
                <a:moveTo>
                  <a:pt x="10544106" y="6416792"/>
                </a:moveTo>
                <a:cubicBezTo>
                  <a:pt x="10568536" y="6416792"/>
                  <a:pt x="10582277" y="6436424"/>
                  <a:pt x="10582277" y="6459057"/>
                </a:cubicBezTo>
                <a:lnTo>
                  <a:pt x="10582150" y="6459057"/>
                </a:lnTo>
                <a:cubicBezTo>
                  <a:pt x="10582150" y="6481440"/>
                  <a:pt x="10568791" y="6501572"/>
                  <a:pt x="10544106" y="6501572"/>
                </a:cubicBezTo>
                <a:cubicBezTo>
                  <a:pt x="10519421" y="6501572"/>
                  <a:pt x="10505934" y="6481690"/>
                  <a:pt x="10505934" y="6459057"/>
                </a:cubicBezTo>
                <a:cubicBezTo>
                  <a:pt x="10505934" y="6436424"/>
                  <a:pt x="10519675" y="6416792"/>
                  <a:pt x="10544106" y="6416792"/>
                </a:cubicBezTo>
                <a:close/>
                <a:moveTo>
                  <a:pt x="10370678" y="6416792"/>
                </a:moveTo>
                <a:cubicBezTo>
                  <a:pt x="10393072" y="6416792"/>
                  <a:pt x="10408214" y="6433673"/>
                  <a:pt x="10408214" y="6459057"/>
                </a:cubicBezTo>
                <a:cubicBezTo>
                  <a:pt x="10408214" y="6484441"/>
                  <a:pt x="10393199" y="6501572"/>
                  <a:pt x="10370678" y="6501572"/>
                </a:cubicBezTo>
                <a:cubicBezTo>
                  <a:pt x="10357605" y="6501136"/>
                  <a:pt x="10345381" y="6495106"/>
                  <a:pt x="10337214" y="6485066"/>
                </a:cubicBezTo>
                <a:lnTo>
                  <a:pt x="10337214" y="6433298"/>
                </a:lnTo>
                <a:cubicBezTo>
                  <a:pt x="10345301" y="6423162"/>
                  <a:pt x="10357574" y="6417109"/>
                  <a:pt x="10370678" y="6416792"/>
                </a:cubicBezTo>
                <a:close/>
                <a:moveTo>
                  <a:pt x="10951760" y="6412989"/>
                </a:moveTo>
                <a:cubicBezTo>
                  <a:pt x="10970649" y="6412272"/>
                  <a:pt x="10986553" y="6426739"/>
                  <a:pt x="10987284" y="6445302"/>
                </a:cubicBezTo>
                <a:lnTo>
                  <a:pt x="10914120" y="6445302"/>
                </a:lnTo>
                <a:lnTo>
                  <a:pt x="10913992" y="6445427"/>
                </a:lnTo>
                <a:cubicBezTo>
                  <a:pt x="10915479" y="6426712"/>
                  <a:pt x="10931673" y="6412450"/>
                  <a:pt x="10950765" y="6413040"/>
                </a:cubicBezTo>
                <a:cubicBezTo>
                  <a:pt x="10951096" y="6413018"/>
                  <a:pt x="10951428" y="6413001"/>
                  <a:pt x="10951760" y="6412989"/>
                </a:cubicBezTo>
                <a:close/>
                <a:moveTo>
                  <a:pt x="10123809" y="6412864"/>
                </a:moveTo>
                <a:cubicBezTo>
                  <a:pt x="10142697" y="6412147"/>
                  <a:pt x="10158603" y="6426614"/>
                  <a:pt x="10159332" y="6445178"/>
                </a:cubicBezTo>
                <a:lnTo>
                  <a:pt x="10086292" y="6445178"/>
                </a:lnTo>
                <a:lnTo>
                  <a:pt x="10097865" y="6421958"/>
                </a:lnTo>
                <a:cubicBezTo>
                  <a:pt x="10104462" y="6416105"/>
                  <a:pt x="10113268" y="6412656"/>
                  <a:pt x="10122813" y="6412916"/>
                </a:cubicBezTo>
                <a:cubicBezTo>
                  <a:pt x="10123144" y="6412894"/>
                  <a:pt x="10123477" y="6412876"/>
                  <a:pt x="10123809" y="6412864"/>
                </a:cubicBezTo>
                <a:close/>
                <a:moveTo>
                  <a:pt x="11543933" y="6412489"/>
                </a:moveTo>
                <a:cubicBezTo>
                  <a:pt x="11562828" y="6411771"/>
                  <a:pt x="11578734" y="6426239"/>
                  <a:pt x="11579458" y="6444802"/>
                </a:cubicBezTo>
                <a:lnTo>
                  <a:pt x="11506727" y="6444802"/>
                </a:lnTo>
                <a:lnTo>
                  <a:pt x="11517949" y="6421763"/>
                </a:lnTo>
                <a:cubicBezTo>
                  <a:pt x="11524529" y="6415838"/>
                  <a:pt x="11533353" y="6412320"/>
                  <a:pt x="11542941" y="6412540"/>
                </a:cubicBezTo>
                <a:cubicBezTo>
                  <a:pt x="11543272" y="6412518"/>
                  <a:pt x="11543603" y="6412501"/>
                  <a:pt x="11543933" y="6412489"/>
                </a:cubicBezTo>
                <a:close/>
                <a:moveTo>
                  <a:pt x="11305129" y="6386281"/>
                </a:moveTo>
                <a:lnTo>
                  <a:pt x="11305129" y="6532083"/>
                </a:lnTo>
                <a:lnTo>
                  <a:pt x="11344065" y="6532083"/>
                </a:lnTo>
                <a:lnTo>
                  <a:pt x="11344065" y="6386281"/>
                </a:lnTo>
                <a:close/>
                <a:moveTo>
                  <a:pt x="10630374" y="6386281"/>
                </a:moveTo>
                <a:lnTo>
                  <a:pt x="10676054" y="6532083"/>
                </a:lnTo>
                <a:lnTo>
                  <a:pt x="10717534" y="6532083"/>
                </a:lnTo>
                <a:lnTo>
                  <a:pt x="10748836" y="6432797"/>
                </a:lnTo>
                <a:lnTo>
                  <a:pt x="10780009" y="6532083"/>
                </a:lnTo>
                <a:lnTo>
                  <a:pt x="10821617" y="6532083"/>
                </a:lnTo>
                <a:lnTo>
                  <a:pt x="10866914" y="6386281"/>
                </a:lnTo>
                <a:lnTo>
                  <a:pt x="10826197" y="6386281"/>
                </a:lnTo>
                <a:lnTo>
                  <a:pt x="10798459" y="6484441"/>
                </a:lnTo>
                <a:lnTo>
                  <a:pt x="10765886" y="6386281"/>
                </a:lnTo>
                <a:lnTo>
                  <a:pt x="10731149" y="6386281"/>
                </a:lnTo>
                <a:lnTo>
                  <a:pt x="10698576" y="6484441"/>
                </a:lnTo>
                <a:lnTo>
                  <a:pt x="10670964" y="6386281"/>
                </a:lnTo>
                <a:close/>
                <a:moveTo>
                  <a:pt x="11134118" y="6382905"/>
                </a:moveTo>
                <a:cubicBezTo>
                  <a:pt x="11115426" y="6383452"/>
                  <a:pt x="11097932" y="6392050"/>
                  <a:pt x="11086276" y="6406414"/>
                </a:cubicBezTo>
                <a:lnTo>
                  <a:pt x="11086276" y="6386156"/>
                </a:lnTo>
                <a:lnTo>
                  <a:pt x="11047341" y="6386156"/>
                </a:lnTo>
                <a:lnTo>
                  <a:pt x="11047850" y="6532083"/>
                </a:lnTo>
                <a:lnTo>
                  <a:pt x="11086785" y="6532083"/>
                </a:lnTo>
                <a:lnTo>
                  <a:pt x="11086785" y="6435799"/>
                </a:lnTo>
                <a:cubicBezTo>
                  <a:pt x="11096060" y="6425416"/>
                  <a:pt x="11109370" y="6419374"/>
                  <a:pt x="11123430" y="6419168"/>
                </a:cubicBezTo>
                <a:cubicBezTo>
                  <a:pt x="11127031" y="6419175"/>
                  <a:pt x="11130619" y="6419595"/>
                  <a:pt x="11134118" y="6420418"/>
                </a:cubicBezTo>
                <a:close/>
                <a:moveTo>
                  <a:pt x="10950638" y="6382655"/>
                </a:moveTo>
                <a:cubicBezTo>
                  <a:pt x="10949391" y="6382634"/>
                  <a:pt x="10948145" y="6382643"/>
                  <a:pt x="10946897" y="6382682"/>
                </a:cubicBezTo>
                <a:cubicBezTo>
                  <a:pt x="10905177" y="6384001"/>
                  <a:pt x="10872444" y="6418307"/>
                  <a:pt x="10873785" y="6459307"/>
                </a:cubicBezTo>
                <a:cubicBezTo>
                  <a:pt x="10873695" y="6461613"/>
                  <a:pt x="10873713" y="6463922"/>
                  <a:pt x="10873842" y="6466226"/>
                </a:cubicBezTo>
                <a:cubicBezTo>
                  <a:pt x="10876123" y="6506979"/>
                  <a:pt x="10911586" y="6538200"/>
                  <a:pt x="10953055" y="6535959"/>
                </a:cubicBezTo>
                <a:cubicBezTo>
                  <a:pt x="10975251" y="6536664"/>
                  <a:pt x="10996967" y="6529521"/>
                  <a:pt x="11014258" y="6515828"/>
                </a:cubicBezTo>
                <a:lnTo>
                  <a:pt x="10997081" y="6490818"/>
                </a:lnTo>
                <a:cubicBezTo>
                  <a:pt x="10986062" y="6500201"/>
                  <a:pt x="10971963" y="6505352"/>
                  <a:pt x="10957381" y="6505323"/>
                </a:cubicBezTo>
                <a:cubicBezTo>
                  <a:pt x="10936301" y="6506913"/>
                  <a:pt x="10917588" y="6492137"/>
                  <a:pt x="10914629" y="6471562"/>
                </a:cubicBezTo>
                <a:lnTo>
                  <a:pt x="11025073" y="6471562"/>
                </a:lnTo>
                <a:lnTo>
                  <a:pt x="11025073" y="6463059"/>
                </a:lnTo>
                <a:cubicBezTo>
                  <a:pt x="11025073" y="6415416"/>
                  <a:pt x="10995045" y="6382780"/>
                  <a:pt x="10950765" y="6382780"/>
                </a:cubicBezTo>
                <a:close/>
                <a:moveTo>
                  <a:pt x="10383401" y="6382655"/>
                </a:moveTo>
                <a:cubicBezTo>
                  <a:pt x="10365282" y="6382338"/>
                  <a:pt x="10348088" y="6390509"/>
                  <a:pt x="10337087" y="6404663"/>
                </a:cubicBezTo>
                <a:lnTo>
                  <a:pt x="10337087" y="6386281"/>
                </a:lnTo>
                <a:lnTo>
                  <a:pt x="10298024" y="6386281"/>
                </a:lnTo>
                <a:lnTo>
                  <a:pt x="10298024" y="6587727"/>
                </a:lnTo>
                <a:lnTo>
                  <a:pt x="10337595" y="6587727"/>
                </a:lnTo>
                <a:lnTo>
                  <a:pt x="10337595" y="6513451"/>
                </a:lnTo>
                <a:cubicBezTo>
                  <a:pt x="10348422" y="6527573"/>
                  <a:pt x="10365410" y="6535828"/>
                  <a:pt x="10383401" y="6535709"/>
                </a:cubicBezTo>
                <a:cubicBezTo>
                  <a:pt x="10421574" y="6535709"/>
                  <a:pt x="10449185" y="6507699"/>
                  <a:pt x="10449185" y="6459057"/>
                </a:cubicBezTo>
                <a:cubicBezTo>
                  <a:pt x="10449185" y="6410415"/>
                  <a:pt x="10421574" y="6382655"/>
                  <a:pt x="10383401" y="6382655"/>
                </a:cubicBezTo>
                <a:close/>
                <a:moveTo>
                  <a:pt x="10122813" y="6382655"/>
                </a:moveTo>
                <a:cubicBezTo>
                  <a:pt x="10121611" y="6382635"/>
                  <a:pt x="10120408" y="6382642"/>
                  <a:pt x="10119205" y="6382678"/>
                </a:cubicBezTo>
                <a:cubicBezTo>
                  <a:pt x="10077482" y="6383927"/>
                  <a:pt x="10044689" y="6418180"/>
                  <a:pt x="10045961" y="6459182"/>
                </a:cubicBezTo>
                <a:cubicBezTo>
                  <a:pt x="10045871" y="6461488"/>
                  <a:pt x="10045888" y="6463797"/>
                  <a:pt x="10046018" y="6466101"/>
                </a:cubicBezTo>
                <a:cubicBezTo>
                  <a:pt x="10048298" y="6506854"/>
                  <a:pt x="10083762" y="6538075"/>
                  <a:pt x="10125231" y="6535834"/>
                </a:cubicBezTo>
                <a:cubicBezTo>
                  <a:pt x="10147427" y="6536540"/>
                  <a:pt x="10169143" y="6529395"/>
                  <a:pt x="10186434" y="6515702"/>
                </a:cubicBezTo>
                <a:lnTo>
                  <a:pt x="10169256" y="6490694"/>
                </a:lnTo>
                <a:cubicBezTo>
                  <a:pt x="10158237" y="6500075"/>
                  <a:pt x="10144138" y="6505227"/>
                  <a:pt x="10129557" y="6505198"/>
                </a:cubicBezTo>
                <a:cubicBezTo>
                  <a:pt x="10108456" y="6506852"/>
                  <a:pt x="10089705" y="6492044"/>
                  <a:pt x="10086805" y="6471437"/>
                </a:cubicBezTo>
                <a:lnTo>
                  <a:pt x="10197122" y="6471437"/>
                </a:lnTo>
                <a:lnTo>
                  <a:pt x="10197122" y="6462934"/>
                </a:lnTo>
                <a:cubicBezTo>
                  <a:pt x="10197122" y="6415292"/>
                  <a:pt x="10167093" y="6382655"/>
                  <a:pt x="10122813" y="6382655"/>
                </a:cubicBezTo>
                <a:close/>
                <a:moveTo>
                  <a:pt x="11543323" y="6382280"/>
                </a:moveTo>
                <a:lnTo>
                  <a:pt x="11543068" y="6382655"/>
                </a:lnTo>
                <a:cubicBezTo>
                  <a:pt x="11542088" y="6382642"/>
                  <a:pt x="11541096" y="6382647"/>
                  <a:pt x="11540116" y="6382672"/>
                </a:cubicBezTo>
                <a:cubicBezTo>
                  <a:pt x="11498382" y="6383712"/>
                  <a:pt x="11465413" y="6417799"/>
                  <a:pt x="11466469" y="6458807"/>
                </a:cubicBezTo>
                <a:cubicBezTo>
                  <a:pt x="11466380" y="6461112"/>
                  <a:pt x="11466394" y="6463422"/>
                  <a:pt x="11466520" y="6465726"/>
                </a:cubicBezTo>
                <a:cubicBezTo>
                  <a:pt x="11468810" y="6506478"/>
                  <a:pt x="11504273" y="6537700"/>
                  <a:pt x="11545740" y="6535459"/>
                </a:cubicBezTo>
                <a:cubicBezTo>
                  <a:pt x="11567931" y="6536164"/>
                  <a:pt x="11589651" y="6529021"/>
                  <a:pt x="11606943" y="6515327"/>
                </a:cubicBezTo>
                <a:lnTo>
                  <a:pt x="11589638" y="6490318"/>
                </a:lnTo>
                <a:cubicBezTo>
                  <a:pt x="11578683" y="6499722"/>
                  <a:pt x="11564609" y="6504878"/>
                  <a:pt x="11550066" y="6504823"/>
                </a:cubicBezTo>
                <a:cubicBezTo>
                  <a:pt x="11528970" y="6506476"/>
                  <a:pt x="11510214" y="6491669"/>
                  <a:pt x="11507314" y="6471061"/>
                </a:cubicBezTo>
                <a:lnTo>
                  <a:pt x="11617631" y="6471061"/>
                </a:lnTo>
                <a:lnTo>
                  <a:pt x="11617631" y="6462559"/>
                </a:lnTo>
                <a:cubicBezTo>
                  <a:pt x="11617631" y="6414916"/>
                  <a:pt x="11587602" y="6382280"/>
                  <a:pt x="11543323" y="6382280"/>
                </a:cubicBezTo>
                <a:close/>
                <a:moveTo>
                  <a:pt x="10544360" y="6381905"/>
                </a:moveTo>
                <a:cubicBezTo>
                  <a:pt x="10501002" y="6381905"/>
                  <a:pt x="10465853" y="6416447"/>
                  <a:pt x="10465853" y="6459057"/>
                </a:cubicBezTo>
                <a:cubicBezTo>
                  <a:pt x="10465853" y="6501667"/>
                  <a:pt x="10501002" y="6536209"/>
                  <a:pt x="10544360" y="6536209"/>
                </a:cubicBezTo>
                <a:cubicBezTo>
                  <a:pt x="10587719" y="6536209"/>
                  <a:pt x="10622868" y="6501667"/>
                  <a:pt x="10622868" y="6459057"/>
                </a:cubicBezTo>
                <a:cubicBezTo>
                  <a:pt x="10622868" y="6416447"/>
                  <a:pt x="10587719" y="6381905"/>
                  <a:pt x="10544360" y="6381905"/>
                </a:cubicBezTo>
                <a:close/>
                <a:moveTo>
                  <a:pt x="11230439" y="6330637"/>
                </a:moveTo>
                <a:lnTo>
                  <a:pt x="11230439" y="6532083"/>
                </a:lnTo>
                <a:lnTo>
                  <a:pt x="11269374" y="6532083"/>
                </a:lnTo>
                <a:lnTo>
                  <a:pt x="11269374" y="6330637"/>
                </a:lnTo>
                <a:close/>
                <a:moveTo>
                  <a:pt x="9772649" y="6330637"/>
                </a:moveTo>
                <a:lnTo>
                  <a:pt x="9831307" y="6532083"/>
                </a:lnTo>
                <a:lnTo>
                  <a:pt x="9877750" y="6532083"/>
                </a:lnTo>
                <a:lnTo>
                  <a:pt x="9913377" y="6393909"/>
                </a:lnTo>
                <a:lnTo>
                  <a:pt x="9949385" y="6532083"/>
                </a:lnTo>
                <a:lnTo>
                  <a:pt x="9995828" y="6532083"/>
                </a:lnTo>
                <a:lnTo>
                  <a:pt x="10054231" y="6330637"/>
                </a:lnTo>
                <a:lnTo>
                  <a:pt x="10004990" y="6330637"/>
                </a:lnTo>
                <a:lnTo>
                  <a:pt x="9968853" y="6476188"/>
                </a:lnTo>
                <a:lnTo>
                  <a:pt x="9930681" y="6330637"/>
                </a:lnTo>
                <a:lnTo>
                  <a:pt x="9896581" y="6330637"/>
                </a:lnTo>
                <a:lnTo>
                  <a:pt x="9857518" y="6476188"/>
                </a:lnTo>
                <a:lnTo>
                  <a:pt x="9821509" y="6330637"/>
                </a:lnTo>
                <a:close/>
                <a:moveTo>
                  <a:pt x="11438476" y="6327636"/>
                </a:moveTo>
                <a:cubicBezTo>
                  <a:pt x="11436453" y="6327545"/>
                  <a:pt x="11434430" y="6327580"/>
                  <a:pt x="11432420" y="6327740"/>
                </a:cubicBezTo>
                <a:cubicBezTo>
                  <a:pt x="11406081" y="6329839"/>
                  <a:pt x="11386461" y="6352523"/>
                  <a:pt x="11388598" y="6378403"/>
                </a:cubicBezTo>
                <a:lnTo>
                  <a:pt x="11388598" y="6386281"/>
                </a:lnTo>
                <a:lnTo>
                  <a:pt x="11364041" y="6386281"/>
                </a:lnTo>
                <a:lnTo>
                  <a:pt x="11364041" y="6419793"/>
                </a:lnTo>
                <a:lnTo>
                  <a:pt x="11388598" y="6419793"/>
                </a:lnTo>
                <a:lnTo>
                  <a:pt x="11388598" y="6532333"/>
                </a:lnTo>
                <a:lnTo>
                  <a:pt x="11427661" y="6532333"/>
                </a:lnTo>
                <a:lnTo>
                  <a:pt x="11427661" y="6419793"/>
                </a:lnTo>
                <a:lnTo>
                  <a:pt x="11457690" y="6419793"/>
                </a:lnTo>
                <a:lnTo>
                  <a:pt x="11457690" y="6386281"/>
                </a:lnTo>
                <a:lnTo>
                  <a:pt x="11427661" y="6386281"/>
                </a:lnTo>
                <a:lnTo>
                  <a:pt x="11427661" y="6379029"/>
                </a:lnTo>
                <a:cubicBezTo>
                  <a:pt x="11427661" y="6365150"/>
                  <a:pt x="11435041" y="6357897"/>
                  <a:pt x="11446111" y="6357897"/>
                </a:cubicBezTo>
                <a:cubicBezTo>
                  <a:pt x="11450552" y="6357722"/>
                  <a:pt x="11454954" y="6358761"/>
                  <a:pt x="11458835" y="6360898"/>
                </a:cubicBezTo>
                <a:lnTo>
                  <a:pt x="11466724" y="6333638"/>
                </a:lnTo>
                <a:cubicBezTo>
                  <a:pt x="11457906" y="6329504"/>
                  <a:pt x="11448236" y="6327449"/>
                  <a:pt x="11438476" y="6327636"/>
                </a:cubicBezTo>
                <a:close/>
                <a:moveTo>
                  <a:pt x="11681250" y="6319508"/>
                </a:moveTo>
                <a:lnTo>
                  <a:pt x="11681250" y="6363648"/>
                </a:lnTo>
                <a:lnTo>
                  <a:pt x="11687104" y="6363648"/>
                </a:lnTo>
                <a:lnTo>
                  <a:pt x="11687104" y="6327010"/>
                </a:lnTo>
                <a:lnTo>
                  <a:pt x="11701864" y="6363648"/>
                </a:lnTo>
                <a:lnTo>
                  <a:pt x="11704154" y="6363648"/>
                </a:lnTo>
                <a:lnTo>
                  <a:pt x="11719423" y="6327010"/>
                </a:lnTo>
                <a:lnTo>
                  <a:pt x="11719423" y="6363648"/>
                </a:lnTo>
                <a:lnTo>
                  <a:pt x="11725276" y="6363648"/>
                </a:lnTo>
                <a:lnTo>
                  <a:pt x="11725276" y="6319508"/>
                </a:lnTo>
                <a:lnTo>
                  <a:pt x="11717260" y="6319508"/>
                </a:lnTo>
                <a:lnTo>
                  <a:pt x="11703263" y="6353145"/>
                </a:lnTo>
                <a:lnTo>
                  <a:pt x="11689267" y="6319508"/>
                </a:lnTo>
                <a:close/>
                <a:moveTo>
                  <a:pt x="11324851" y="6318881"/>
                </a:moveTo>
                <a:cubicBezTo>
                  <a:pt x="11311848" y="6318745"/>
                  <a:pt x="11301198" y="6328991"/>
                  <a:pt x="11301058" y="6341766"/>
                </a:cubicBezTo>
                <a:cubicBezTo>
                  <a:pt x="11301058" y="6341850"/>
                  <a:pt x="11301058" y="6341935"/>
                  <a:pt x="11301058" y="6342019"/>
                </a:cubicBezTo>
                <a:cubicBezTo>
                  <a:pt x="11301274" y="6354794"/>
                  <a:pt x="11311975" y="6364981"/>
                  <a:pt x="11324979" y="6364774"/>
                </a:cubicBezTo>
                <a:cubicBezTo>
                  <a:pt x="11336544" y="6363934"/>
                  <a:pt x="11345744" y="6354894"/>
                  <a:pt x="11346597" y="6343524"/>
                </a:cubicBezTo>
                <a:cubicBezTo>
                  <a:pt x="11347551" y="6330851"/>
                  <a:pt x="11337868" y="6319819"/>
                  <a:pt x="11324979" y="6318883"/>
                </a:cubicBezTo>
                <a:cubicBezTo>
                  <a:pt x="11324941" y="6318882"/>
                  <a:pt x="11324890" y="6318882"/>
                  <a:pt x="11324851" y="6318881"/>
                </a:cubicBezTo>
                <a:close/>
                <a:moveTo>
                  <a:pt x="11653130" y="6318632"/>
                </a:moveTo>
                <a:cubicBezTo>
                  <a:pt x="11644351" y="6318632"/>
                  <a:pt x="11637734" y="6322509"/>
                  <a:pt x="11637734" y="6331137"/>
                </a:cubicBezTo>
                <a:cubicBezTo>
                  <a:pt x="11637734" y="6339765"/>
                  <a:pt x="11646896" y="6342016"/>
                  <a:pt x="11652876" y="6343642"/>
                </a:cubicBezTo>
                <a:cubicBezTo>
                  <a:pt x="11658857" y="6345267"/>
                  <a:pt x="11664328" y="6346643"/>
                  <a:pt x="11664328" y="6352020"/>
                </a:cubicBezTo>
                <a:cubicBezTo>
                  <a:pt x="11664328" y="6355396"/>
                  <a:pt x="11661783" y="6359647"/>
                  <a:pt x="11653767" y="6359647"/>
                </a:cubicBezTo>
                <a:cubicBezTo>
                  <a:pt x="11648346" y="6359619"/>
                  <a:pt x="11643193" y="6357295"/>
                  <a:pt x="11639644" y="6353269"/>
                </a:cubicBezTo>
                <a:lnTo>
                  <a:pt x="11636590" y="6356772"/>
                </a:lnTo>
                <a:cubicBezTo>
                  <a:pt x="11640979" y="6361484"/>
                  <a:pt x="11647265" y="6364048"/>
                  <a:pt x="11653767" y="6363774"/>
                </a:cubicBezTo>
                <a:cubicBezTo>
                  <a:pt x="11665854" y="6363774"/>
                  <a:pt x="11670308" y="6357646"/>
                  <a:pt x="11670308" y="6351269"/>
                </a:cubicBezTo>
                <a:cubicBezTo>
                  <a:pt x="11670308" y="6342016"/>
                  <a:pt x="11660383" y="6339515"/>
                  <a:pt x="11654658" y="6337889"/>
                </a:cubicBezTo>
                <a:cubicBezTo>
                  <a:pt x="11648932" y="6336264"/>
                  <a:pt x="11643715" y="6334639"/>
                  <a:pt x="11643715" y="6330511"/>
                </a:cubicBezTo>
                <a:cubicBezTo>
                  <a:pt x="11643715" y="6326385"/>
                  <a:pt x="11647532" y="6323509"/>
                  <a:pt x="11653003" y="6323509"/>
                </a:cubicBezTo>
                <a:cubicBezTo>
                  <a:pt x="11657838" y="6323420"/>
                  <a:pt x="11662470" y="6325379"/>
                  <a:pt x="11665728" y="6328886"/>
                </a:cubicBezTo>
                <a:lnTo>
                  <a:pt x="11669163" y="6324760"/>
                </a:lnTo>
                <a:cubicBezTo>
                  <a:pt x="11664913" y="6320614"/>
                  <a:pt x="11659110" y="6318394"/>
                  <a:pt x="11653130" y="6318632"/>
                </a:cubicBezTo>
                <a:close/>
                <a:moveTo>
                  <a:pt x="10589147" y="1568801"/>
                </a:moveTo>
                <a:cubicBezTo>
                  <a:pt x="11091442" y="1568801"/>
                  <a:pt x="11597119" y="1682383"/>
                  <a:pt x="12065055" y="1916301"/>
                </a:cubicBezTo>
                <a:lnTo>
                  <a:pt x="12188952" y="1984536"/>
                </a:lnTo>
                <a:lnTo>
                  <a:pt x="12188952" y="6858000"/>
                </a:lnTo>
                <a:lnTo>
                  <a:pt x="7919192" y="6858000"/>
                </a:lnTo>
                <a:lnTo>
                  <a:pt x="7765526" y="6635444"/>
                </a:lnTo>
                <a:cubicBezTo>
                  <a:pt x="7538895" y="6269931"/>
                  <a:pt x="7384269" y="5859721"/>
                  <a:pt x="7312589" y="5422458"/>
                </a:cubicBezTo>
                <a:cubicBezTo>
                  <a:pt x="7169228" y="4547933"/>
                  <a:pt x="7374792" y="3669889"/>
                  <a:pt x="7891442" y="2950074"/>
                </a:cubicBezTo>
                <a:cubicBezTo>
                  <a:pt x="8538362" y="2048753"/>
                  <a:pt x="9556634" y="1568801"/>
                  <a:pt x="10589147" y="1568801"/>
                </a:cubicBezTo>
                <a:close/>
                <a:moveTo>
                  <a:pt x="0" y="0"/>
                </a:moveTo>
                <a:lnTo>
                  <a:pt x="12188952" y="0"/>
                </a:lnTo>
                <a:lnTo>
                  <a:pt x="12188952" y="1807989"/>
                </a:lnTo>
                <a:lnTo>
                  <a:pt x="12156505" y="1790418"/>
                </a:lnTo>
                <a:cubicBezTo>
                  <a:pt x="10656719" y="1026676"/>
                  <a:pt x="8778061" y="1451494"/>
                  <a:pt x="7766760" y="2860477"/>
                </a:cubicBezTo>
                <a:cubicBezTo>
                  <a:pt x="7226206" y="3613607"/>
                  <a:pt x="7011108" y="4532305"/>
                  <a:pt x="7161115" y="5447316"/>
                </a:cubicBezTo>
                <a:cubicBezTo>
                  <a:pt x="7236119" y="5904821"/>
                  <a:pt x="7397907" y="6334023"/>
                  <a:pt x="7635031" y="6716459"/>
                </a:cubicBezTo>
                <a:lnTo>
                  <a:pt x="7732760" y="6858000"/>
                </a:lnTo>
                <a:lnTo>
                  <a:pt x="0" y="6858000"/>
                </a:lnTo>
                <a:close/>
              </a:path>
            </a:pathLst>
          </a:custGeom>
          <a:solidFill>
            <a:schemeClr val="accent1"/>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FF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t>Bring placeholder to front. Drag picture to placeholder or click icon to add. Send placeholder to back. NOTE: The logo and confidentiality message sit on top of slide; they will need to be pasted onto any new cover slide; light photo may require a full color logo and message.</a:t>
            </a:r>
          </a:p>
        </p:txBody>
      </p:sp>
      <p:pic>
        <p:nvPicPr>
          <p:cNvPr id="23" name="Graphic 22">
            <a:extLst>
              <a:ext uri="{FF2B5EF4-FFF2-40B4-BE49-F238E27FC236}">
                <a16:creationId xmlns:a16="http://schemas.microsoft.com/office/drawing/2014/main" id="{899B57A3-63F1-8F42-B63A-330F4FAE5EAE}"/>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557784" y="4389120"/>
            <a:ext cx="5538216" cy="1249680"/>
          </a:xfrm>
        </p:spPr>
        <p:txBody>
          <a:bodyPr anchor="t">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presenter(s)</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2767307" cy="31496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2" name="Graphic 11">
            <a:extLst>
              <a:ext uri="{FF2B5EF4-FFF2-40B4-BE49-F238E27FC236}">
                <a16:creationId xmlns:a16="http://schemas.microsoft.com/office/drawing/2014/main" id="{E70132EE-EC0B-3A41-BCAF-6ECB7D8F4C1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7784" y="649424"/>
            <a:ext cx="2104136" cy="526034"/>
          </a:xfrm>
          <a:prstGeom prst="rect">
            <a:avLst/>
          </a:prstGeom>
        </p:spPr>
      </p:pic>
      <p:sp>
        <p:nvSpPr>
          <p:cNvPr id="10" name="TextBox 9">
            <a:extLst>
              <a:ext uri="{FF2B5EF4-FFF2-40B4-BE49-F238E27FC236}">
                <a16:creationId xmlns:a16="http://schemas.microsoft.com/office/drawing/2014/main" id="{D258F5DF-F303-0B4D-A655-C5A242111CA1}"/>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bg1"/>
                </a:solidFill>
              </a:rPr>
              <a:t>Highly sensitive, confidential and proprietary</a:t>
            </a:r>
          </a:p>
        </p:txBody>
      </p:sp>
    </p:spTree>
    <p:extLst>
      <p:ext uri="{BB962C8B-B14F-4D97-AF65-F5344CB8AC3E}">
        <p14:creationId xmlns:p14="http://schemas.microsoft.com/office/powerpoint/2010/main" val="3349043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AA41-2659-4BBE-847E-93E50899E05A}"/>
              </a:ext>
            </a:extLst>
          </p:cNvPr>
          <p:cNvSpPr>
            <a:spLocks noGrp="1"/>
          </p:cNvSpPr>
          <p:nvPr>
            <p:ph type="title" hasCustomPrompt="1"/>
          </p:nvPr>
        </p:nvSpPr>
        <p:spPr>
          <a:xfrm>
            <a:off x="154983" y="154987"/>
            <a:ext cx="11882033" cy="526050"/>
          </a:xfrm>
          <a:prstGeom prst="rect">
            <a:avLst/>
          </a:prstGeom>
        </p:spPr>
        <p:txBody>
          <a:bodyPr anchor="ctr"/>
          <a:lstStyle>
            <a:lvl1pPr>
              <a:defRPr sz="2800" b="1"/>
            </a:lvl1pPr>
          </a:lstStyle>
          <a:p>
            <a:r>
              <a:rPr lang="en-US"/>
              <a:t>Slide Title – main point of slide</a:t>
            </a:r>
          </a:p>
        </p:txBody>
      </p:sp>
      <p:sp>
        <p:nvSpPr>
          <p:cNvPr id="3" name="Content Placeholder 2">
            <a:extLst>
              <a:ext uri="{FF2B5EF4-FFF2-40B4-BE49-F238E27FC236}">
                <a16:creationId xmlns:a16="http://schemas.microsoft.com/office/drawing/2014/main" id="{4BE3EA79-7B70-4AD5-8296-C2E334E25443}"/>
              </a:ext>
            </a:extLst>
          </p:cNvPr>
          <p:cNvSpPr>
            <a:spLocks noGrp="1"/>
          </p:cNvSpPr>
          <p:nvPr>
            <p:ph idx="1"/>
          </p:nvPr>
        </p:nvSpPr>
        <p:spPr>
          <a:xfrm>
            <a:off x="154983" y="1333500"/>
            <a:ext cx="6864942" cy="4825793"/>
          </a:xfrm>
          <a:prstGeom prst="rect">
            <a:avLst/>
          </a:prstGeom>
        </p:spPr>
        <p:txBody>
          <a:bodyPr/>
          <a:lstStyle>
            <a:lvl1pPr marL="171450" indent="-171450">
              <a:lnSpc>
                <a:spcPct val="100000"/>
              </a:lnSpc>
              <a:buFont typeface="Arial" panose="020B0604020202020204" pitchFamily="34" charset="0"/>
              <a:buChar char="•"/>
              <a:defRPr sz="2200"/>
            </a:lvl1pPr>
            <a:lvl2pPr marL="400050" indent="-171450">
              <a:lnSpc>
                <a:spcPct val="100000"/>
              </a:lnSpc>
              <a:defRPr sz="2000"/>
            </a:lvl2pPr>
            <a:lvl3pPr marL="742950" indent="-171450">
              <a:lnSpc>
                <a:spcPct val="100000"/>
              </a:lnSpc>
              <a:defRPr sz="1800"/>
            </a:lvl3pPr>
            <a:lvl4pPr marL="1085850" indent="-171450">
              <a:lnSpc>
                <a:spcPct val="100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3">
            <a:extLst>
              <a:ext uri="{FF2B5EF4-FFF2-40B4-BE49-F238E27FC236}">
                <a16:creationId xmlns:a16="http://schemas.microsoft.com/office/drawing/2014/main" id="{9743875D-F7EF-41C0-89F8-EFC1ACEF3E2D}"/>
              </a:ext>
            </a:extLst>
          </p:cNvPr>
          <p:cNvSpPr>
            <a:spLocks noGrp="1"/>
          </p:cNvSpPr>
          <p:nvPr>
            <p:ph type="body" sz="quarter" idx="10" hasCustomPrompt="1"/>
          </p:nvPr>
        </p:nvSpPr>
        <p:spPr>
          <a:xfrm>
            <a:off x="600075" y="681038"/>
            <a:ext cx="11436350" cy="423862"/>
          </a:xfrm>
          <a:prstGeom prst="rect">
            <a:avLst/>
          </a:prstGeom>
        </p:spPr>
        <p:txBody>
          <a:bodyPr/>
          <a:lstStyle>
            <a:lvl1pPr marL="0" indent="0">
              <a:buNone/>
              <a:defRPr sz="1800" i="1">
                <a:solidFill>
                  <a:schemeClr val="accent1">
                    <a:lumMod val="60000"/>
                    <a:lumOff val="4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Optional Subtitle – main support for main point of slide</a:t>
            </a:r>
          </a:p>
        </p:txBody>
      </p:sp>
    </p:spTree>
    <p:extLst>
      <p:ext uri="{BB962C8B-B14F-4D97-AF65-F5344CB8AC3E}">
        <p14:creationId xmlns:p14="http://schemas.microsoft.com/office/powerpoint/2010/main" val="1125110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EDB6-A9AC-4E0B-A9D7-8D26C24BC8B4}"/>
              </a:ext>
            </a:extLst>
          </p:cNvPr>
          <p:cNvSpPr>
            <a:spLocks noGrp="1"/>
          </p:cNvSpPr>
          <p:nvPr>
            <p:ph type="title" hasCustomPrompt="1"/>
          </p:nvPr>
        </p:nvSpPr>
        <p:spPr>
          <a:xfrm>
            <a:off x="154983" y="154987"/>
            <a:ext cx="11882033" cy="526049"/>
          </a:xfrm>
          <a:prstGeom prst="rect">
            <a:avLst/>
          </a:prstGeom>
        </p:spPr>
        <p:txBody>
          <a:bodyPr anchor="ctr"/>
          <a:lstStyle>
            <a:lvl1pPr>
              <a:defRPr lang="en-US" sz="2800" b="1"/>
            </a:lvl1pPr>
          </a:lstStyle>
          <a:p>
            <a:pPr lvl="0"/>
            <a:r>
              <a:rPr lang="en-US"/>
              <a:t>Slide Title – main point of slide</a:t>
            </a:r>
          </a:p>
        </p:txBody>
      </p:sp>
      <p:sp>
        <p:nvSpPr>
          <p:cNvPr id="3" name="Content Placeholder 2">
            <a:extLst>
              <a:ext uri="{FF2B5EF4-FFF2-40B4-BE49-F238E27FC236}">
                <a16:creationId xmlns:a16="http://schemas.microsoft.com/office/drawing/2014/main" id="{5615B156-D066-472F-97F3-9C43A60EE549}"/>
              </a:ext>
            </a:extLst>
          </p:cNvPr>
          <p:cNvSpPr>
            <a:spLocks noGrp="1"/>
          </p:cNvSpPr>
          <p:nvPr>
            <p:ph sz="half" idx="1"/>
          </p:nvPr>
        </p:nvSpPr>
        <p:spPr>
          <a:xfrm>
            <a:off x="154983" y="1724025"/>
            <a:ext cx="5721942" cy="4371974"/>
          </a:xfrm>
          <a:prstGeom prst="rect">
            <a:avLst/>
          </a:prstGeom>
        </p:spPr>
        <p:txBody>
          <a:bodyPr/>
          <a:lstStyle>
            <a:lvl1pPr>
              <a:lnSpc>
                <a:spcPct val="100000"/>
              </a:lnSpc>
              <a:defRPr lang="en-US" sz="2200" smtClean="0"/>
            </a:lvl1pPr>
            <a:lvl2pPr>
              <a:lnSpc>
                <a:spcPct val="100000"/>
              </a:lnSpc>
              <a:defRPr lang="en-US" sz="2000" smtClean="0"/>
            </a:lvl2pPr>
            <a:lvl3pPr>
              <a:lnSpc>
                <a:spcPct val="100000"/>
              </a:lnSpc>
              <a:defRPr lang="en-US" sz="1800" smtClean="0"/>
            </a:lvl3pPr>
            <a:lvl4pPr>
              <a:lnSpc>
                <a:spcPct val="100000"/>
              </a:lnSpc>
              <a:defRPr lang="en-US" smtClean="0"/>
            </a:lvl4pPr>
            <a:lvl5pPr>
              <a:lnSpc>
                <a:spcPct val="100000"/>
              </a:lnSpc>
              <a:defRPr lang="en-US"/>
            </a:lvl5pPr>
          </a:lstStyle>
          <a:p>
            <a:pPr marL="171450" lvl="0" indent="-171450"/>
            <a:r>
              <a:rPr lang="en-US"/>
              <a:t>Click to edit Master text styles</a:t>
            </a:r>
          </a:p>
          <a:p>
            <a:pPr marL="400050" lvl="1" indent="-171450"/>
            <a:r>
              <a:rPr lang="en-US"/>
              <a:t>Second level</a:t>
            </a:r>
          </a:p>
          <a:p>
            <a:pPr marL="742950" lvl="2" indent="-171450"/>
            <a:r>
              <a:rPr lang="en-US"/>
              <a:t>Third level</a:t>
            </a:r>
          </a:p>
          <a:p>
            <a:pPr marL="1085850" lvl="3" indent="-171450"/>
            <a:r>
              <a:rPr lang="en-US"/>
              <a:t>Fourth level</a:t>
            </a:r>
          </a:p>
          <a:p>
            <a:pPr lvl="4"/>
            <a:r>
              <a:rPr lang="en-US"/>
              <a:t>Fifth level</a:t>
            </a:r>
          </a:p>
        </p:txBody>
      </p:sp>
      <p:sp>
        <p:nvSpPr>
          <p:cNvPr id="4" name="Content Placeholder 3">
            <a:extLst>
              <a:ext uri="{FF2B5EF4-FFF2-40B4-BE49-F238E27FC236}">
                <a16:creationId xmlns:a16="http://schemas.microsoft.com/office/drawing/2014/main" id="{1846F6DE-5DE5-4359-BFAD-E74C5EC1A949}"/>
              </a:ext>
            </a:extLst>
          </p:cNvPr>
          <p:cNvSpPr>
            <a:spLocks noGrp="1"/>
          </p:cNvSpPr>
          <p:nvPr>
            <p:ph sz="half" idx="2"/>
          </p:nvPr>
        </p:nvSpPr>
        <p:spPr>
          <a:xfrm>
            <a:off x="6315076" y="1724025"/>
            <a:ext cx="5721939" cy="4371974"/>
          </a:xfrm>
          <a:prstGeom prst="rect">
            <a:avLst/>
          </a:prstGeom>
        </p:spPr>
        <p:txBody>
          <a:bodyPr/>
          <a:lstStyle>
            <a:lvl1pPr>
              <a:lnSpc>
                <a:spcPct val="100000"/>
              </a:lnSpc>
              <a:defRPr lang="en-US" sz="2200" smtClean="0"/>
            </a:lvl1pPr>
            <a:lvl2pPr>
              <a:lnSpc>
                <a:spcPct val="100000"/>
              </a:lnSpc>
              <a:defRPr lang="en-US" sz="2000" smtClean="0"/>
            </a:lvl2pPr>
            <a:lvl3pPr>
              <a:lnSpc>
                <a:spcPct val="100000"/>
              </a:lnSpc>
              <a:defRPr lang="en-US" sz="1800" smtClean="0"/>
            </a:lvl3pPr>
            <a:lvl4pPr>
              <a:lnSpc>
                <a:spcPct val="100000"/>
              </a:lnSpc>
              <a:defRPr lang="en-US" smtClean="0"/>
            </a:lvl4pPr>
            <a:lvl5pPr>
              <a:lnSpc>
                <a:spcPct val="100000"/>
              </a:lnSpc>
              <a:defRPr lang="en-US"/>
            </a:lvl5pPr>
          </a:lstStyle>
          <a:p>
            <a:pPr marL="171450" lvl="0" indent="-171450"/>
            <a:r>
              <a:rPr lang="en-US"/>
              <a:t>Click to edit Master text styles</a:t>
            </a:r>
          </a:p>
          <a:p>
            <a:pPr marL="400050" lvl="1" indent="-171450"/>
            <a:r>
              <a:rPr lang="en-US"/>
              <a:t>Second level</a:t>
            </a:r>
          </a:p>
          <a:p>
            <a:pPr marL="742950" lvl="2" indent="-171450"/>
            <a:r>
              <a:rPr lang="en-US"/>
              <a:t>Third level</a:t>
            </a:r>
          </a:p>
          <a:p>
            <a:pPr marL="1085850" lvl="3" indent="-171450"/>
            <a:r>
              <a:rPr lang="en-US"/>
              <a:t>Fourth level</a:t>
            </a:r>
          </a:p>
          <a:p>
            <a:pPr lvl="4"/>
            <a:r>
              <a:rPr lang="en-US"/>
              <a:t>Fifth level</a:t>
            </a:r>
          </a:p>
        </p:txBody>
      </p:sp>
      <p:sp>
        <p:nvSpPr>
          <p:cNvPr id="10" name="Rectangle 9">
            <a:extLst>
              <a:ext uri="{FF2B5EF4-FFF2-40B4-BE49-F238E27FC236}">
                <a16:creationId xmlns:a16="http://schemas.microsoft.com/office/drawing/2014/main" id="{4CFBA382-8464-4528-BD1F-16E83CAA61A7}"/>
              </a:ext>
            </a:extLst>
          </p:cNvPr>
          <p:cNvSpPr/>
          <p:nvPr userDrawn="1"/>
        </p:nvSpPr>
        <p:spPr>
          <a:xfrm>
            <a:off x="154983" y="1064626"/>
            <a:ext cx="5721350" cy="526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8DB7F6-E1E0-43A9-B38B-E9B0A9E49E37}"/>
              </a:ext>
            </a:extLst>
          </p:cNvPr>
          <p:cNvSpPr/>
          <p:nvPr userDrawn="1"/>
        </p:nvSpPr>
        <p:spPr>
          <a:xfrm>
            <a:off x="6315075" y="1064626"/>
            <a:ext cx="5721939" cy="52604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64DC5BD-FA23-4D48-A9E7-3AA2BA7054E8}"/>
              </a:ext>
            </a:extLst>
          </p:cNvPr>
          <p:cNvSpPr>
            <a:spLocks noGrp="1"/>
          </p:cNvSpPr>
          <p:nvPr>
            <p:ph type="body" sz="quarter" idx="10" hasCustomPrompt="1"/>
          </p:nvPr>
        </p:nvSpPr>
        <p:spPr>
          <a:xfrm>
            <a:off x="155575" y="1065213"/>
            <a:ext cx="5721350" cy="525462"/>
          </a:xfrm>
          <a:prstGeom prst="rect">
            <a:avLst/>
          </a:prstGeom>
          <a:noFill/>
        </p:spPr>
        <p:txBody>
          <a:bodyPr anchor="ctr"/>
          <a:lstStyle>
            <a:lvl1pPr marL="0" indent="0">
              <a:buNone/>
              <a:defRPr lang="en-US" sz="1800" i="1" smtClean="0">
                <a:solidFill>
                  <a:schemeClr val="bg1"/>
                </a:solidFill>
              </a:defRPr>
            </a:lvl1pPr>
            <a:lvl2pPr>
              <a:defRPr lang="en-US" smtClean="0"/>
            </a:lvl2pPr>
            <a:lvl3pPr>
              <a:defRPr lang="en-US" smtClean="0"/>
            </a:lvl3pPr>
            <a:lvl4pPr>
              <a:defRPr lang="en-US" smtClean="0"/>
            </a:lvl4pPr>
            <a:lvl5pPr>
              <a:defRPr lang="en-US"/>
            </a:lvl5pPr>
          </a:lstStyle>
          <a:p>
            <a:pPr marL="228600" lvl="0" indent="-228600" algn="ctr"/>
            <a:r>
              <a:rPr lang="en-US"/>
              <a:t>Comparison Subtitle 1</a:t>
            </a:r>
          </a:p>
        </p:txBody>
      </p:sp>
      <p:sp>
        <p:nvSpPr>
          <p:cNvPr id="18" name="Text Placeholder 17">
            <a:extLst>
              <a:ext uri="{FF2B5EF4-FFF2-40B4-BE49-F238E27FC236}">
                <a16:creationId xmlns:a16="http://schemas.microsoft.com/office/drawing/2014/main" id="{67ED7E65-A77D-47E7-BF00-3236A40A0BBE}"/>
              </a:ext>
            </a:extLst>
          </p:cNvPr>
          <p:cNvSpPr>
            <a:spLocks noGrp="1"/>
          </p:cNvSpPr>
          <p:nvPr>
            <p:ph type="body" sz="quarter" idx="11" hasCustomPrompt="1"/>
          </p:nvPr>
        </p:nvSpPr>
        <p:spPr>
          <a:xfrm>
            <a:off x="6315074" y="1064626"/>
            <a:ext cx="5721351" cy="526049"/>
          </a:xfrm>
          <a:prstGeom prst="rect">
            <a:avLst/>
          </a:prstGeom>
          <a:noFill/>
        </p:spPr>
        <p:txBody>
          <a:bodyPr anchor="ctr"/>
          <a:lstStyle>
            <a:lvl1pPr>
              <a:defRPr lang="en-US" sz="1800" i="1" smtClean="0">
                <a:solidFill>
                  <a:schemeClr val="bg1"/>
                </a:solidFill>
              </a:defRPr>
            </a:lvl1pPr>
            <a:lvl2pPr>
              <a:defRPr lang="en-US" smtClean="0"/>
            </a:lvl2pPr>
            <a:lvl3pPr>
              <a:defRPr lang="en-US" smtClean="0"/>
            </a:lvl3pPr>
            <a:lvl4pPr>
              <a:defRPr lang="en-US" smtClean="0"/>
            </a:lvl4pPr>
            <a:lvl5pPr>
              <a:defRPr lang="en-US"/>
            </a:lvl5pPr>
          </a:lstStyle>
          <a:p>
            <a:pPr lvl="0" algn="ctr">
              <a:buNone/>
            </a:pPr>
            <a:r>
              <a:rPr lang="en-US"/>
              <a:t>Comparison Subtitle 2</a:t>
            </a:r>
          </a:p>
        </p:txBody>
      </p:sp>
    </p:spTree>
    <p:extLst>
      <p:ext uri="{BB962C8B-B14F-4D97-AF65-F5344CB8AC3E}">
        <p14:creationId xmlns:p14="http://schemas.microsoft.com/office/powerpoint/2010/main" val="2123468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E677-9DF3-48D2-84F8-EAAB817CF083}"/>
              </a:ext>
            </a:extLst>
          </p:cNvPr>
          <p:cNvSpPr>
            <a:spLocks noGrp="1"/>
          </p:cNvSpPr>
          <p:nvPr>
            <p:ph type="title" hasCustomPrompt="1"/>
          </p:nvPr>
        </p:nvSpPr>
        <p:spPr>
          <a:xfrm>
            <a:off x="154984" y="152400"/>
            <a:ext cx="5028203" cy="2305050"/>
          </a:xfrm>
          <a:prstGeom prst="rect">
            <a:avLst/>
          </a:prstGeom>
        </p:spPr>
        <p:txBody>
          <a:bodyPr anchor="ctr"/>
          <a:lstStyle>
            <a:lvl1pPr>
              <a:defRPr lang="en-US" sz="2800" b="1"/>
            </a:lvl1pPr>
          </a:lstStyle>
          <a:p>
            <a:pPr marL="0" lvl="0"/>
            <a:r>
              <a:rPr lang="en-US"/>
              <a:t>Slide Title – main point of slide</a:t>
            </a:r>
          </a:p>
        </p:txBody>
      </p:sp>
      <p:sp>
        <p:nvSpPr>
          <p:cNvPr id="3" name="Picture Placeholder 2">
            <a:extLst>
              <a:ext uri="{FF2B5EF4-FFF2-40B4-BE49-F238E27FC236}">
                <a16:creationId xmlns:a16="http://schemas.microsoft.com/office/drawing/2014/main" id="{F26E3E42-AFA7-4E10-B172-0C7A2DEAAB6E}"/>
              </a:ext>
            </a:extLst>
          </p:cNvPr>
          <p:cNvSpPr>
            <a:spLocks noGrp="1"/>
          </p:cNvSpPr>
          <p:nvPr>
            <p:ph type="pic" idx="1"/>
          </p:nvPr>
        </p:nvSpPr>
        <p:spPr>
          <a:xfrm>
            <a:off x="5287963" y="158750"/>
            <a:ext cx="6739352" cy="60134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A9D5F8D8-CDE3-4927-B591-8041EEEC1B39}"/>
              </a:ext>
            </a:extLst>
          </p:cNvPr>
          <p:cNvSpPr>
            <a:spLocks noGrp="1"/>
          </p:cNvSpPr>
          <p:nvPr>
            <p:ph type="body" sz="half" idx="13" hasCustomPrompt="1"/>
          </p:nvPr>
        </p:nvSpPr>
        <p:spPr>
          <a:xfrm>
            <a:off x="154983" y="2533650"/>
            <a:ext cx="5028203" cy="3638550"/>
          </a:xfrm>
          <a:prstGeom prst="rect">
            <a:avLst/>
          </a:prstGeom>
        </p:spPr>
        <p:txBody>
          <a:bodyPr/>
          <a:lstStyle>
            <a:lvl1pPr>
              <a:defRPr lang="en-US" sz="1800" i="1" dirty="0" smtClean="0">
                <a:solidFill>
                  <a:schemeClr val="accent1">
                    <a:lumMod val="60000"/>
                    <a:lumOff val="40000"/>
                  </a:schemeClr>
                </a:solidFill>
              </a:defRPr>
            </a:lvl1pPr>
          </a:lstStyle>
          <a:p>
            <a:pPr marL="0" lvl="0" indent="0">
              <a:buNone/>
            </a:pPr>
            <a:r>
              <a:rPr lang="en-US"/>
              <a:t>Optional Subtitle or caption for content to the right</a:t>
            </a:r>
          </a:p>
        </p:txBody>
      </p:sp>
    </p:spTree>
    <p:extLst>
      <p:ext uri="{BB962C8B-B14F-4D97-AF65-F5344CB8AC3E}">
        <p14:creationId xmlns:p14="http://schemas.microsoft.com/office/powerpoint/2010/main" val="56824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full light image taglin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30E780E-FF4D-FE48-AC83-AD351A2DD8CC}"/>
              </a:ext>
            </a:extLst>
          </p:cNvPr>
          <p:cNvSpPr>
            <a:spLocks noGrp="1"/>
          </p:cNvSpPr>
          <p:nvPr>
            <p:ph type="pic" sz="quarter" idx="10" hasCustomPrompt="1"/>
          </p:nvPr>
        </p:nvSpPr>
        <p:spPr>
          <a:xfrm>
            <a:off x="0" y="0"/>
            <a:ext cx="12188952" cy="6858000"/>
          </a:xfrm>
          <a:custGeom>
            <a:avLst/>
            <a:gdLst>
              <a:gd name="connsiteX0" fmla="*/ 11652113 w 12188952"/>
              <a:gd name="connsiteY0" fmla="*/ 6485941 h 6858000"/>
              <a:gd name="connsiteX1" fmla="*/ 11651858 w 12188952"/>
              <a:gd name="connsiteY1" fmla="*/ 6486566 h 6858000"/>
              <a:gd name="connsiteX2" fmla="*/ 11626664 w 12188952"/>
              <a:gd name="connsiteY2" fmla="*/ 6510325 h 6858000"/>
              <a:gd name="connsiteX3" fmla="*/ 11626652 w 12188952"/>
              <a:gd name="connsiteY3" fmla="*/ 6510943 h 6858000"/>
              <a:gd name="connsiteX4" fmla="*/ 11652100 w 12188952"/>
              <a:gd name="connsiteY4" fmla="*/ 6535959 h 6858000"/>
              <a:gd name="connsiteX5" fmla="*/ 11677548 w 12188952"/>
              <a:gd name="connsiteY5" fmla="*/ 6510958 h 6858000"/>
              <a:gd name="connsiteX6" fmla="*/ 11652113 w 12188952"/>
              <a:gd name="connsiteY6" fmla="*/ 6485941 h 6858000"/>
              <a:gd name="connsiteX7" fmla="*/ 10086168 w 12188952"/>
              <a:gd name="connsiteY7" fmla="*/ 6445178 h 6858000"/>
              <a:gd name="connsiteX8" fmla="*/ 10086292 w 12188952"/>
              <a:gd name="connsiteY8" fmla="*/ 6445178 h 6858000"/>
              <a:gd name="connsiteX9" fmla="*/ 10086168 w 12188952"/>
              <a:gd name="connsiteY9" fmla="*/ 6445427 h 6858000"/>
              <a:gd name="connsiteX10" fmla="*/ 11506677 w 12188952"/>
              <a:gd name="connsiteY10" fmla="*/ 6444802 h 6858000"/>
              <a:gd name="connsiteX11" fmla="*/ 11506727 w 12188952"/>
              <a:gd name="connsiteY11" fmla="*/ 6444802 h 6858000"/>
              <a:gd name="connsiteX12" fmla="*/ 11506423 w 12188952"/>
              <a:gd name="connsiteY12" fmla="*/ 6445427 h 6858000"/>
              <a:gd name="connsiteX13" fmla="*/ 10544106 w 12188952"/>
              <a:gd name="connsiteY13" fmla="*/ 6416792 h 6858000"/>
              <a:gd name="connsiteX14" fmla="*/ 10582277 w 12188952"/>
              <a:gd name="connsiteY14" fmla="*/ 6459057 h 6858000"/>
              <a:gd name="connsiteX15" fmla="*/ 10582150 w 12188952"/>
              <a:gd name="connsiteY15" fmla="*/ 6459057 h 6858000"/>
              <a:gd name="connsiteX16" fmla="*/ 10544106 w 12188952"/>
              <a:gd name="connsiteY16" fmla="*/ 6501572 h 6858000"/>
              <a:gd name="connsiteX17" fmla="*/ 10505934 w 12188952"/>
              <a:gd name="connsiteY17" fmla="*/ 6459057 h 6858000"/>
              <a:gd name="connsiteX18" fmla="*/ 10544106 w 12188952"/>
              <a:gd name="connsiteY18" fmla="*/ 6416792 h 6858000"/>
              <a:gd name="connsiteX19" fmla="*/ 10370678 w 12188952"/>
              <a:gd name="connsiteY19" fmla="*/ 6416792 h 6858000"/>
              <a:gd name="connsiteX20" fmla="*/ 10408214 w 12188952"/>
              <a:gd name="connsiteY20" fmla="*/ 6459057 h 6858000"/>
              <a:gd name="connsiteX21" fmla="*/ 10370678 w 12188952"/>
              <a:gd name="connsiteY21" fmla="*/ 6501572 h 6858000"/>
              <a:gd name="connsiteX22" fmla="*/ 10337214 w 12188952"/>
              <a:gd name="connsiteY22" fmla="*/ 6485066 h 6858000"/>
              <a:gd name="connsiteX23" fmla="*/ 10337214 w 12188952"/>
              <a:gd name="connsiteY23" fmla="*/ 6433298 h 6858000"/>
              <a:gd name="connsiteX24" fmla="*/ 10370678 w 12188952"/>
              <a:gd name="connsiteY24" fmla="*/ 6416792 h 6858000"/>
              <a:gd name="connsiteX25" fmla="*/ 10951760 w 12188952"/>
              <a:gd name="connsiteY25" fmla="*/ 6412989 h 6858000"/>
              <a:gd name="connsiteX26" fmla="*/ 10987284 w 12188952"/>
              <a:gd name="connsiteY26" fmla="*/ 6445302 h 6858000"/>
              <a:gd name="connsiteX27" fmla="*/ 10914120 w 12188952"/>
              <a:gd name="connsiteY27" fmla="*/ 6445302 h 6858000"/>
              <a:gd name="connsiteX28" fmla="*/ 10913992 w 12188952"/>
              <a:gd name="connsiteY28" fmla="*/ 6445427 h 6858000"/>
              <a:gd name="connsiteX29" fmla="*/ 10950765 w 12188952"/>
              <a:gd name="connsiteY29" fmla="*/ 6413040 h 6858000"/>
              <a:gd name="connsiteX30" fmla="*/ 10951760 w 12188952"/>
              <a:gd name="connsiteY30" fmla="*/ 6412989 h 6858000"/>
              <a:gd name="connsiteX31" fmla="*/ 10123809 w 12188952"/>
              <a:gd name="connsiteY31" fmla="*/ 6412864 h 6858000"/>
              <a:gd name="connsiteX32" fmla="*/ 10159332 w 12188952"/>
              <a:gd name="connsiteY32" fmla="*/ 6445178 h 6858000"/>
              <a:gd name="connsiteX33" fmla="*/ 10086292 w 12188952"/>
              <a:gd name="connsiteY33" fmla="*/ 6445178 h 6858000"/>
              <a:gd name="connsiteX34" fmla="*/ 10097865 w 12188952"/>
              <a:gd name="connsiteY34" fmla="*/ 6421958 h 6858000"/>
              <a:gd name="connsiteX35" fmla="*/ 10122813 w 12188952"/>
              <a:gd name="connsiteY35" fmla="*/ 6412916 h 6858000"/>
              <a:gd name="connsiteX36" fmla="*/ 10123809 w 12188952"/>
              <a:gd name="connsiteY36" fmla="*/ 6412864 h 6858000"/>
              <a:gd name="connsiteX37" fmla="*/ 11543933 w 12188952"/>
              <a:gd name="connsiteY37" fmla="*/ 6412489 h 6858000"/>
              <a:gd name="connsiteX38" fmla="*/ 11579458 w 12188952"/>
              <a:gd name="connsiteY38" fmla="*/ 6444802 h 6858000"/>
              <a:gd name="connsiteX39" fmla="*/ 11506727 w 12188952"/>
              <a:gd name="connsiteY39" fmla="*/ 6444802 h 6858000"/>
              <a:gd name="connsiteX40" fmla="*/ 11517949 w 12188952"/>
              <a:gd name="connsiteY40" fmla="*/ 6421763 h 6858000"/>
              <a:gd name="connsiteX41" fmla="*/ 11542941 w 12188952"/>
              <a:gd name="connsiteY41" fmla="*/ 6412540 h 6858000"/>
              <a:gd name="connsiteX42" fmla="*/ 11543933 w 12188952"/>
              <a:gd name="connsiteY42" fmla="*/ 6412489 h 6858000"/>
              <a:gd name="connsiteX43" fmla="*/ 11305129 w 12188952"/>
              <a:gd name="connsiteY43" fmla="*/ 6386281 h 6858000"/>
              <a:gd name="connsiteX44" fmla="*/ 11305129 w 12188952"/>
              <a:gd name="connsiteY44" fmla="*/ 6532083 h 6858000"/>
              <a:gd name="connsiteX45" fmla="*/ 11344065 w 12188952"/>
              <a:gd name="connsiteY45" fmla="*/ 6532083 h 6858000"/>
              <a:gd name="connsiteX46" fmla="*/ 11344065 w 12188952"/>
              <a:gd name="connsiteY46" fmla="*/ 6386281 h 6858000"/>
              <a:gd name="connsiteX47" fmla="*/ 10630374 w 12188952"/>
              <a:gd name="connsiteY47" fmla="*/ 6386281 h 6858000"/>
              <a:gd name="connsiteX48" fmla="*/ 10676054 w 12188952"/>
              <a:gd name="connsiteY48" fmla="*/ 6532083 h 6858000"/>
              <a:gd name="connsiteX49" fmla="*/ 10717534 w 12188952"/>
              <a:gd name="connsiteY49" fmla="*/ 6532083 h 6858000"/>
              <a:gd name="connsiteX50" fmla="*/ 10748836 w 12188952"/>
              <a:gd name="connsiteY50" fmla="*/ 6432797 h 6858000"/>
              <a:gd name="connsiteX51" fmla="*/ 10780009 w 12188952"/>
              <a:gd name="connsiteY51" fmla="*/ 6532083 h 6858000"/>
              <a:gd name="connsiteX52" fmla="*/ 10821617 w 12188952"/>
              <a:gd name="connsiteY52" fmla="*/ 6532083 h 6858000"/>
              <a:gd name="connsiteX53" fmla="*/ 10866914 w 12188952"/>
              <a:gd name="connsiteY53" fmla="*/ 6386281 h 6858000"/>
              <a:gd name="connsiteX54" fmla="*/ 10826197 w 12188952"/>
              <a:gd name="connsiteY54" fmla="*/ 6386281 h 6858000"/>
              <a:gd name="connsiteX55" fmla="*/ 10798459 w 12188952"/>
              <a:gd name="connsiteY55" fmla="*/ 6484441 h 6858000"/>
              <a:gd name="connsiteX56" fmla="*/ 10765886 w 12188952"/>
              <a:gd name="connsiteY56" fmla="*/ 6386281 h 6858000"/>
              <a:gd name="connsiteX57" fmla="*/ 10731149 w 12188952"/>
              <a:gd name="connsiteY57" fmla="*/ 6386281 h 6858000"/>
              <a:gd name="connsiteX58" fmla="*/ 10698576 w 12188952"/>
              <a:gd name="connsiteY58" fmla="*/ 6484441 h 6858000"/>
              <a:gd name="connsiteX59" fmla="*/ 10670964 w 12188952"/>
              <a:gd name="connsiteY59" fmla="*/ 6386281 h 6858000"/>
              <a:gd name="connsiteX60" fmla="*/ 11134118 w 12188952"/>
              <a:gd name="connsiteY60" fmla="*/ 6382905 h 6858000"/>
              <a:gd name="connsiteX61" fmla="*/ 11086276 w 12188952"/>
              <a:gd name="connsiteY61" fmla="*/ 6406414 h 6858000"/>
              <a:gd name="connsiteX62" fmla="*/ 11086276 w 12188952"/>
              <a:gd name="connsiteY62" fmla="*/ 6386156 h 6858000"/>
              <a:gd name="connsiteX63" fmla="*/ 11047341 w 12188952"/>
              <a:gd name="connsiteY63" fmla="*/ 6386156 h 6858000"/>
              <a:gd name="connsiteX64" fmla="*/ 11047850 w 12188952"/>
              <a:gd name="connsiteY64" fmla="*/ 6532083 h 6858000"/>
              <a:gd name="connsiteX65" fmla="*/ 11086785 w 12188952"/>
              <a:gd name="connsiteY65" fmla="*/ 6532083 h 6858000"/>
              <a:gd name="connsiteX66" fmla="*/ 11086785 w 12188952"/>
              <a:gd name="connsiteY66" fmla="*/ 6435799 h 6858000"/>
              <a:gd name="connsiteX67" fmla="*/ 11123430 w 12188952"/>
              <a:gd name="connsiteY67" fmla="*/ 6419168 h 6858000"/>
              <a:gd name="connsiteX68" fmla="*/ 11134118 w 12188952"/>
              <a:gd name="connsiteY68" fmla="*/ 6420418 h 6858000"/>
              <a:gd name="connsiteX69" fmla="*/ 10950638 w 12188952"/>
              <a:gd name="connsiteY69" fmla="*/ 6382655 h 6858000"/>
              <a:gd name="connsiteX70" fmla="*/ 10946897 w 12188952"/>
              <a:gd name="connsiteY70" fmla="*/ 6382682 h 6858000"/>
              <a:gd name="connsiteX71" fmla="*/ 10873785 w 12188952"/>
              <a:gd name="connsiteY71" fmla="*/ 6459307 h 6858000"/>
              <a:gd name="connsiteX72" fmla="*/ 10873842 w 12188952"/>
              <a:gd name="connsiteY72" fmla="*/ 6466226 h 6858000"/>
              <a:gd name="connsiteX73" fmla="*/ 10953055 w 12188952"/>
              <a:gd name="connsiteY73" fmla="*/ 6535959 h 6858000"/>
              <a:gd name="connsiteX74" fmla="*/ 11014258 w 12188952"/>
              <a:gd name="connsiteY74" fmla="*/ 6515828 h 6858000"/>
              <a:gd name="connsiteX75" fmla="*/ 10997081 w 12188952"/>
              <a:gd name="connsiteY75" fmla="*/ 6490818 h 6858000"/>
              <a:gd name="connsiteX76" fmla="*/ 10957381 w 12188952"/>
              <a:gd name="connsiteY76" fmla="*/ 6505323 h 6858000"/>
              <a:gd name="connsiteX77" fmla="*/ 10914629 w 12188952"/>
              <a:gd name="connsiteY77" fmla="*/ 6471562 h 6858000"/>
              <a:gd name="connsiteX78" fmla="*/ 11025073 w 12188952"/>
              <a:gd name="connsiteY78" fmla="*/ 6471562 h 6858000"/>
              <a:gd name="connsiteX79" fmla="*/ 11025073 w 12188952"/>
              <a:gd name="connsiteY79" fmla="*/ 6463059 h 6858000"/>
              <a:gd name="connsiteX80" fmla="*/ 10950765 w 12188952"/>
              <a:gd name="connsiteY80" fmla="*/ 6382780 h 6858000"/>
              <a:gd name="connsiteX81" fmla="*/ 10383401 w 12188952"/>
              <a:gd name="connsiteY81" fmla="*/ 6382655 h 6858000"/>
              <a:gd name="connsiteX82" fmla="*/ 10337087 w 12188952"/>
              <a:gd name="connsiteY82" fmla="*/ 6404663 h 6858000"/>
              <a:gd name="connsiteX83" fmla="*/ 10337087 w 12188952"/>
              <a:gd name="connsiteY83" fmla="*/ 6386281 h 6858000"/>
              <a:gd name="connsiteX84" fmla="*/ 10298024 w 12188952"/>
              <a:gd name="connsiteY84" fmla="*/ 6386281 h 6858000"/>
              <a:gd name="connsiteX85" fmla="*/ 10298024 w 12188952"/>
              <a:gd name="connsiteY85" fmla="*/ 6587727 h 6858000"/>
              <a:gd name="connsiteX86" fmla="*/ 10337595 w 12188952"/>
              <a:gd name="connsiteY86" fmla="*/ 6587727 h 6858000"/>
              <a:gd name="connsiteX87" fmla="*/ 10337595 w 12188952"/>
              <a:gd name="connsiteY87" fmla="*/ 6513451 h 6858000"/>
              <a:gd name="connsiteX88" fmla="*/ 10383401 w 12188952"/>
              <a:gd name="connsiteY88" fmla="*/ 6535709 h 6858000"/>
              <a:gd name="connsiteX89" fmla="*/ 10449185 w 12188952"/>
              <a:gd name="connsiteY89" fmla="*/ 6459057 h 6858000"/>
              <a:gd name="connsiteX90" fmla="*/ 10383401 w 12188952"/>
              <a:gd name="connsiteY90" fmla="*/ 6382655 h 6858000"/>
              <a:gd name="connsiteX91" fmla="*/ 10122813 w 12188952"/>
              <a:gd name="connsiteY91" fmla="*/ 6382655 h 6858000"/>
              <a:gd name="connsiteX92" fmla="*/ 10119205 w 12188952"/>
              <a:gd name="connsiteY92" fmla="*/ 6382678 h 6858000"/>
              <a:gd name="connsiteX93" fmla="*/ 10045961 w 12188952"/>
              <a:gd name="connsiteY93" fmla="*/ 6459182 h 6858000"/>
              <a:gd name="connsiteX94" fmla="*/ 10046018 w 12188952"/>
              <a:gd name="connsiteY94" fmla="*/ 6466101 h 6858000"/>
              <a:gd name="connsiteX95" fmla="*/ 10125231 w 12188952"/>
              <a:gd name="connsiteY95" fmla="*/ 6535834 h 6858000"/>
              <a:gd name="connsiteX96" fmla="*/ 10186434 w 12188952"/>
              <a:gd name="connsiteY96" fmla="*/ 6515702 h 6858000"/>
              <a:gd name="connsiteX97" fmla="*/ 10169256 w 12188952"/>
              <a:gd name="connsiteY97" fmla="*/ 6490694 h 6858000"/>
              <a:gd name="connsiteX98" fmla="*/ 10129557 w 12188952"/>
              <a:gd name="connsiteY98" fmla="*/ 6505198 h 6858000"/>
              <a:gd name="connsiteX99" fmla="*/ 10086805 w 12188952"/>
              <a:gd name="connsiteY99" fmla="*/ 6471437 h 6858000"/>
              <a:gd name="connsiteX100" fmla="*/ 10197122 w 12188952"/>
              <a:gd name="connsiteY100" fmla="*/ 6471437 h 6858000"/>
              <a:gd name="connsiteX101" fmla="*/ 10197122 w 12188952"/>
              <a:gd name="connsiteY101" fmla="*/ 6462934 h 6858000"/>
              <a:gd name="connsiteX102" fmla="*/ 10122813 w 12188952"/>
              <a:gd name="connsiteY102" fmla="*/ 6382655 h 6858000"/>
              <a:gd name="connsiteX103" fmla="*/ 11543323 w 12188952"/>
              <a:gd name="connsiteY103" fmla="*/ 6382280 h 6858000"/>
              <a:gd name="connsiteX104" fmla="*/ 11543068 w 12188952"/>
              <a:gd name="connsiteY104" fmla="*/ 6382655 h 6858000"/>
              <a:gd name="connsiteX105" fmla="*/ 11540116 w 12188952"/>
              <a:gd name="connsiteY105" fmla="*/ 6382672 h 6858000"/>
              <a:gd name="connsiteX106" fmla="*/ 11466469 w 12188952"/>
              <a:gd name="connsiteY106" fmla="*/ 6458807 h 6858000"/>
              <a:gd name="connsiteX107" fmla="*/ 11466520 w 12188952"/>
              <a:gd name="connsiteY107" fmla="*/ 6465726 h 6858000"/>
              <a:gd name="connsiteX108" fmla="*/ 11545740 w 12188952"/>
              <a:gd name="connsiteY108" fmla="*/ 6535459 h 6858000"/>
              <a:gd name="connsiteX109" fmla="*/ 11606943 w 12188952"/>
              <a:gd name="connsiteY109" fmla="*/ 6515327 h 6858000"/>
              <a:gd name="connsiteX110" fmla="*/ 11589638 w 12188952"/>
              <a:gd name="connsiteY110" fmla="*/ 6490318 h 6858000"/>
              <a:gd name="connsiteX111" fmla="*/ 11550066 w 12188952"/>
              <a:gd name="connsiteY111" fmla="*/ 6504823 h 6858000"/>
              <a:gd name="connsiteX112" fmla="*/ 11507314 w 12188952"/>
              <a:gd name="connsiteY112" fmla="*/ 6471061 h 6858000"/>
              <a:gd name="connsiteX113" fmla="*/ 11617631 w 12188952"/>
              <a:gd name="connsiteY113" fmla="*/ 6471061 h 6858000"/>
              <a:gd name="connsiteX114" fmla="*/ 11617631 w 12188952"/>
              <a:gd name="connsiteY114" fmla="*/ 6462559 h 6858000"/>
              <a:gd name="connsiteX115" fmla="*/ 11543323 w 12188952"/>
              <a:gd name="connsiteY115" fmla="*/ 6382280 h 6858000"/>
              <a:gd name="connsiteX116" fmla="*/ 10544360 w 12188952"/>
              <a:gd name="connsiteY116" fmla="*/ 6381905 h 6858000"/>
              <a:gd name="connsiteX117" fmla="*/ 10465853 w 12188952"/>
              <a:gd name="connsiteY117" fmla="*/ 6459057 h 6858000"/>
              <a:gd name="connsiteX118" fmla="*/ 10544360 w 12188952"/>
              <a:gd name="connsiteY118" fmla="*/ 6536209 h 6858000"/>
              <a:gd name="connsiteX119" fmla="*/ 10622868 w 12188952"/>
              <a:gd name="connsiteY119" fmla="*/ 6459057 h 6858000"/>
              <a:gd name="connsiteX120" fmla="*/ 10544360 w 12188952"/>
              <a:gd name="connsiteY120" fmla="*/ 6381905 h 6858000"/>
              <a:gd name="connsiteX121" fmla="*/ 11230439 w 12188952"/>
              <a:gd name="connsiteY121" fmla="*/ 6330637 h 6858000"/>
              <a:gd name="connsiteX122" fmla="*/ 11230439 w 12188952"/>
              <a:gd name="connsiteY122" fmla="*/ 6532083 h 6858000"/>
              <a:gd name="connsiteX123" fmla="*/ 11269374 w 12188952"/>
              <a:gd name="connsiteY123" fmla="*/ 6532083 h 6858000"/>
              <a:gd name="connsiteX124" fmla="*/ 11269374 w 12188952"/>
              <a:gd name="connsiteY124" fmla="*/ 6330637 h 6858000"/>
              <a:gd name="connsiteX125" fmla="*/ 9772649 w 12188952"/>
              <a:gd name="connsiteY125" fmla="*/ 6330637 h 6858000"/>
              <a:gd name="connsiteX126" fmla="*/ 9831307 w 12188952"/>
              <a:gd name="connsiteY126" fmla="*/ 6532083 h 6858000"/>
              <a:gd name="connsiteX127" fmla="*/ 9877750 w 12188952"/>
              <a:gd name="connsiteY127" fmla="*/ 6532083 h 6858000"/>
              <a:gd name="connsiteX128" fmla="*/ 9913377 w 12188952"/>
              <a:gd name="connsiteY128" fmla="*/ 6393909 h 6858000"/>
              <a:gd name="connsiteX129" fmla="*/ 9949385 w 12188952"/>
              <a:gd name="connsiteY129" fmla="*/ 6532083 h 6858000"/>
              <a:gd name="connsiteX130" fmla="*/ 9995828 w 12188952"/>
              <a:gd name="connsiteY130" fmla="*/ 6532083 h 6858000"/>
              <a:gd name="connsiteX131" fmla="*/ 10054231 w 12188952"/>
              <a:gd name="connsiteY131" fmla="*/ 6330637 h 6858000"/>
              <a:gd name="connsiteX132" fmla="*/ 10004990 w 12188952"/>
              <a:gd name="connsiteY132" fmla="*/ 6330637 h 6858000"/>
              <a:gd name="connsiteX133" fmla="*/ 9968853 w 12188952"/>
              <a:gd name="connsiteY133" fmla="*/ 6476188 h 6858000"/>
              <a:gd name="connsiteX134" fmla="*/ 9930681 w 12188952"/>
              <a:gd name="connsiteY134" fmla="*/ 6330637 h 6858000"/>
              <a:gd name="connsiteX135" fmla="*/ 9896581 w 12188952"/>
              <a:gd name="connsiteY135" fmla="*/ 6330637 h 6858000"/>
              <a:gd name="connsiteX136" fmla="*/ 9857518 w 12188952"/>
              <a:gd name="connsiteY136" fmla="*/ 6476188 h 6858000"/>
              <a:gd name="connsiteX137" fmla="*/ 9821509 w 12188952"/>
              <a:gd name="connsiteY137" fmla="*/ 6330637 h 6858000"/>
              <a:gd name="connsiteX138" fmla="*/ 11438476 w 12188952"/>
              <a:gd name="connsiteY138" fmla="*/ 6327636 h 6858000"/>
              <a:gd name="connsiteX139" fmla="*/ 11432420 w 12188952"/>
              <a:gd name="connsiteY139" fmla="*/ 6327740 h 6858000"/>
              <a:gd name="connsiteX140" fmla="*/ 11388598 w 12188952"/>
              <a:gd name="connsiteY140" fmla="*/ 6378403 h 6858000"/>
              <a:gd name="connsiteX141" fmla="*/ 11388598 w 12188952"/>
              <a:gd name="connsiteY141" fmla="*/ 6386281 h 6858000"/>
              <a:gd name="connsiteX142" fmla="*/ 11364041 w 12188952"/>
              <a:gd name="connsiteY142" fmla="*/ 6386281 h 6858000"/>
              <a:gd name="connsiteX143" fmla="*/ 11364041 w 12188952"/>
              <a:gd name="connsiteY143" fmla="*/ 6419793 h 6858000"/>
              <a:gd name="connsiteX144" fmla="*/ 11388598 w 12188952"/>
              <a:gd name="connsiteY144" fmla="*/ 6419793 h 6858000"/>
              <a:gd name="connsiteX145" fmla="*/ 11388598 w 12188952"/>
              <a:gd name="connsiteY145" fmla="*/ 6532333 h 6858000"/>
              <a:gd name="connsiteX146" fmla="*/ 11427661 w 12188952"/>
              <a:gd name="connsiteY146" fmla="*/ 6532333 h 6858000"/>
              <a:gd name="connsiteX147" fmla="*/ 11427661 w 12188952"/>
              <a:gd name="connsiteY147" fmla="*/ 6419793 h 6858000"/>
              <a:gd name="connsiteX148" fmla="*/ 11457690 w 12188952"/>
              <a:gd name="connsiteY148" fmla="*/ 6419793 h 6858000"/>
              <a:gd name="connsiteX149" fmla="*/ 11457690 w 12188952"/>
              <a:gd name="connsiteY149" fmla="*/ 6386281 h 6858000"/>
              <a:gd name="connsiteX150" fmla="*/ 11427661 w 12188952"/>
              <a:gd name="connsiteY150" fmla="*/ 6386281 h 6858000"/>
              <a:gd name="connsiteX151" fmla="*/ 11427661 w 12188952"/>
              <a:gd name="connsiteY151" fmla="*/ 6379029 h 6858000"/>
              <a:gd name="connsiteX152" fmla="*/ 11446111 w 12188952"/>
              <a:gd name="connsiteY152" fmla="*/ 6357897 h 6858000"/>
              <a:gd name="connsiteX153" fmla="*/ 11458835 w 12188952"/>
              <a:gd name="connsiteY153" fmla="*/ 6360898 h 6858000"/>
              <a:gd name="connsiteX154" fmla="*/ 11466724 w 12188952"/>
              <a:gd name="connsiteY154" fmla="*/ 6333638 h 6858000"/>
              <a:gd name="connsiteX155" fmla="*/ 11438476 w 12188952"/>
              <a:gd name="connsiteY155" fmla="*/ 6327636 h 6858000"/>
              <a:gd name="connsiteX156" fmla="*/ 11681250 w 12188952"/>
              <a:gd name="connsiteY156" fmla="*/ 6319508 h 6858000"/>
              <a:gd name="connsiteX157" fmla="*/ 11681250 w 12188952"/>
              <a:gd name="connsiteY157" fmla="*/ 6363648 h 6858000"/>
              <a:gd name="connsiteX158" fmla="*/ 11687104 w 12188952"/>
              <a:gd name="connsiteY158" fmla="*/ 6363648 h 6858000"/>
              <a:gd name="connsiteX159" fmla="*/ 11687104 w 12188952"/>
              <a:gd name="connsiteY159" fmla="*/ 6327010 h 6858000"/>
              <a:gd name="connsiteX160" fmla="*/ 11701864 w 12188952"/>
              <a:gd name="connsiteY160" fmla="*/ 6363648 h 6858000"/>
              <a:gd name="connsiteX161" fmla="*/ 11704154 w 12188952"/>
              <a:gd name="connsiteY161" fmla="*/ 6363648 h 6858000"/>
              <a:gd name="connsiteX162" fmla="*/ 11719423 w 12188952"/>
              <a:gd name="connsiteY162" fmla="*/ 6327010 h 6858000"/>
              <a:gd name="connsiteX163" fmla="*/ 11719423 w 12188952"/>
              <a:gd name="connsiteY163" fmla="*/ 6363648 h 6858000"/>
              <a:gd name="connsiteX164" fmla="*/ 11725276 w 12188952"/>
              <a:gd name="connsiteY164" fmla="*/ 6363648 h 6858000"/>
              <a:gd name="connsiteX165" fmla="*/ 11725276 w 12188952"/>
              <a:gd name="connsiteY165" fmla="*/ 6319508 h 6858000"/>
              <a:gd name="connsiteX166" fmla="*/ 11717260 w 12188952"/>
              <a:gd name="connsiteY166" fmla="*/ 6319508 h 6858000"/>
              <a:gd name="connsiteX167" fmla="*/ 11703263 w 12188952"/>
              <a:gd name="connsiteY167" fmla="*/ 6353145 h 6858000"/>
              <a:gd name="connsiteX168" fmla="*/ 11689267 w 12188952"/>
              <a:gd name="connsiteY168" fmla="*/ 6319508 h 6858000"/>
              <a:gd name="connsiteX169" fmla="*/ 11324851 w 12188952"/>
              <a:gd name="connsiteY169" fmla="*/ 6318881 h 6858000"/>
              <a:gd name="connsiteX170" fmla="*/ 11301058 w 12188952"/>
              <a:gd name="connsiteY170" fmla="*/ 6341766 h 6858000"/>
              <a:gd name="connsiteX171" fmla="*/ 11301058 w 12188952"/>
              <a:gd name="connsiteY171" fmla="*/ 6342019 h 6858000"/>
              <a:gd name="connsiteX172" fmla="*/ 11324979 w 12188952"/>
              <a:gd name="connsiteY172" fmla="*/ 6364774 h 6858000"/>
              <a:gd name="connsiteX173" fmla="*/ 11346597 w 12188952"/>
              <a:gd name="connsiteY173" fmla="*/ 6343524 h 6858000"/>
              <a:gd name="connsiteX174" fmla="*/ 11324979 w 12188952"/>
              <a:gd name="connsiteY174" fmla="*/ 6318883 h 6858000"/>
              <a:gd name="connsiteX175" fmla="*/ 11324851 w 12188952"/>
              <a:gd name="connsiteY175" fmla="*/ 6318881 h 6858000"/>
              <a:gd name="connsiteX176" fmla="*/ 11653130 w 12188952"/>
              <a:gd name="connsiteY176" fmla="*/ 6318632 h 6858000"/>
              <a:gd name="connsiteX177" fmla="*/ 11637734 w 12188952"/>
              <a:gd name="connsiteY177" fmla="*/ 6331137 h 6858000"/>
              <a:gd name="connsiteX178" fmla="*/ 11652876 w 12188952"/>
              <a:gd name="connsiteY178" fmla="*/ 6343642 h 6858000"/>
              <a:gd name="connsiteX179" fmla="*/ 11664328 w 12188952"/>
              <a:gd name="connsiteY179" fmla="*/ 6352020 h 6858000"/>
              <a:gd name="connsiteX180" fmla="*/ 11653767 w 12188952"/>
              <a:gd name="connsiteY180" fmla="*/ 6359647 h 6858000"/>
              <a:gd name="connsiteX181" fmla="*/ 11639644 w 12188952"/>
              <a:gd name="connsiteY181" fmla="*/ 6353269 h 6858000"/>
              <a:gd name="connsiteX182" fmla="*/ 11636590 w 12188952"/>
              <a:gd name="connsiteY182" fmla="*/ 6356772 h 6858000"/>
              <a:gd name="connsiteX183" fmla="*/ 11653767 w 12188952"/>
              <a:gd name="connsiteY183" fmla="*/ 6363774 h 6858000"/>
              <a:gd name="connsiteX184" fmla="*/ 11670308 w 12188952"/>
              <a:gd name="connsiteY184" fmla="*/ 6351269 h 6858000"/>
              <a:gd name="connsiteX185" fmla="*/ 11654658 w 12188952"/>
              <a:gd name="connsiteY185" fmla="*/ 6337889 h 6858000"/>
              <a:gd name="connsiteX186" fmla="*/ 11643715 w 12188952"/>
              <a:gd name="connsiteY186" fmla="*/ 6330511 h 6858000"/>
              <a:gd name="connsiteX187" fmla="*/ 11653003 w 12188952"/>
              <a:gd name="connsiteY187" fmla="*/ 6323509 h 6858000"/>
              <a:gd name="connsiteX188" fmla="*/ 11665728 w 12188952"/>
              <a:gd name="connsiteY188" fmla="*/ 6328886 h 6858000"/>
              <a:gd name="connsiteX189" fmla="*/ 11669163 w 12188952"/>
              <a:gd name="connsiteY189" fmla="*/ 6324760 h 6858000"/>
              <a:gd name="connsiteX190" fmla="*/ 11653130 w 12188952"/>
              <a:gd name="connsiteY190" fmla="*/ 6318632 h 6858000"/>
              <a:gd name="connsiteX191" fmla="*/ 10589147 w 12188952"/>
              <a:gd name="connsiteY191" fmla="*/ 1568801 h 6858000"/>
              <a:gd name="connsiteX192" fmla="*/ 12065055 w 12188952"/>
              <a:gd name="connsiteY192" fmla="*/ 1916301 h 6858000"/>
              <a:gd name="connsiteX193" fmla="*/ 12188952 w 12188952"/>
              <a:gd name="connsiteY193" fmla="*/ 1984536 h 6858000"/>
              <a:gd name="connsiteX194" fmla="*/ 12188952 w 12188952"/>
              <a:gd name="connsiteY194" fmla="*/ 6858000 h 6858000"/>
              <a:gd name="connsiteX195" fmla="*/ 7919192 w 12188952"/>
              <a:gd name="connsiteY195" fmla="*/ 6858000 h 6858000"/>
              <a:gd name="connsiteX196" fmla="*/ 7765526 w 12188952"/>
              <a:gd name="connsiteY196" fmla="*/ 6635444 h 6858000"/>
              <a:gd name="connsiteX197" fmla="*/ 7312589 w 12188952"/>
              <a:gd name="connsiteY197" fmla="*/ 5422458 h 6858000"/>
              <a:gd name="connsiteX198" fmla="*/ 7891442 w 12188952"/>
              <a:gd name="connsiteY198" fmla="*/ 2950074 h 6858000"/>
              <a:gd name="connsiteX199" fmla="*/ 10589147 w 12188952"/>
              <a:gd name="connsiteY199" fmla="*/ 1568801 h 6858000"/>
              <a:gd name="connsiteX200" fmla="*/ 0 w 12188952"/>
              <a:gd name="connsiteY200" fmla="*/ 0 h 6858000"/>
              <a:gd name="connsiteX201" fmla="*/ 12188952 w 12188952"/>
              <a:gd name="connsiteY201" fmla="*/ 0 h 6858000"/>
              <a:gd name="connsiteX202" fmla="*/ 12188952 w 12188952"/>
              <a:gd name="connsiteY202" fmla="*/ 1807989 h 6858000"/>
              <a:gd name="connsiteX203" fmla="*/ 12156505 w 12188952"/>
              <a:gd name="connsiteY203" fmla="*/ 1790418 h 6858000"/>
              <a:gd name="connsiteX204" fmla="*/ 7766760 w 12188952"/>
              <a:gd name="connsiteY204" fmla="*/ 2860477 h 6858000"/>
              <a:gd name="connsiteX205" fmla="*/ 7161115 w 12188952"/>
              <a:gd name="connsiteY205" fmla="*/ 5447316 h 6858000"/>
              <a:gd name="connsiteX206" fmla="*/ 7635031 w 12188952"/>
              <a:gd name="connsiteY206" fmla="*/ 6716459 h 6858000"/>
              <a:gd name="connsiteX207" fmla="*/ 7732760 w 12188952"/>
              <a:gd name="connsiteY207" fmla="*/ 6858000 h 6858000"/>
              <a:gd name="connsiteX208" fmla="*/ 0 w 12188952"/>
              <a:gd name="connsiteY2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2188952" h="6858000">
                <a:moveTo>
                  <a:pt x="11652113" y="6485941"/>
                </a:moveTo>
                <a:lnTo>
                  <a:pt x="11651858" y="6486566"/>
                </a:lnTo>
                <a:cubicBezTo>
                  <a:pt x="11638383" y="6486683"/>
                  <a:pt x="11627339" y="6497100"/>
                  <a:pt x="11626664" y="6510325"/>
                </a:cubicBezTo>
                <a:cubicBezTo>
                  <a:pt x="11626664" y="6510531"/>
                  <a:pt x="11626652" y="6510736"/>
                  <a:pt x="11626652" y="6510943"/>
                </a:cubicBezTo>
                <a:cubicBezTo>
                  <a:pt x="11626652" y="6524754"/>
                  <a:pt x="11638040" y="6535956"/>
                  <a:pt x="11652100" y="6535959"/>
                </a:cubicBezTo>
                <a:cubicBezTo>
                  <a:pt x="11666147" y="6535963"/>
                  <a:pt x="11677548" y="6524770"/>
                  <a:pt x="11677548" y="6510958"/>
                </a:cubicBezTo>
                <a:cubicBezTo>
                  <a:pt x="11677561" y="6497146"/>
                  <a:pt x="11666173" y="6485946"/>
                  <a:pt x="11652113" y="6485941"/>
                </a:cubicBezTo>
                <a:close/>
                <a:moveTo>
                  <a:pt x="10086168" y="6445178"/>
                </a:moveTo>
                <a:lnTo>
                  <a:pt x="10086292" y="6445178"/>
                </a:lnTo>
                <a:lnTo>
                  <a:pt x="10086168" y="6445427"/>
                </a:lnTo>
                <a:close/>
                <a:moveTo>
                  <a:pt x="11506677" y="6444802"/>
                </a:moveTo>
                <a:lnTo>
                  <a:pt x="11506727" y="6444802"/>
                </a:lnTo>
                <a:lnTo>
                  <a:pt x="11506423" y="6445427"/>
                </a:lnTo>
                <a:close/>
                <a:moveTo>
                  <a:pt x="10544106" y="6416792"/>
                </a:moveTo>
                <a:cubicBezTo>
                  <a:pt x="10568536" y="6416792"/>
                  <a:pt x="10582277" y="6436424"/>
                  <a:pt x="10582277" y="6459057"/>
                </a:cubicBezTo>
                <a:lnTo>
                  <a:pt x="10582150" y="6459057"/>
                </a:lnTo>
                <a:cubicBezTo>
                  <a:pt x="10582150" y="6481440"/>
                  <a:pt x="10568791" y="6501572"/>
                  <a:pt x="10544106" y="6501572"/>
                </a:cubicBezTo>
                <a:cubicBezTo>
                  <a:pt x="10519421" y="6501572"/>
                  <a:pt x="10505934" y="6481690"/>
                  <a:pt x="10505934" y="6459057"/>
                </a:cubicBezTo>
                <a:cubicBezTo>
                  <a:pt x="10505934" y="6436424"/>
                  <a:pt x="10519675" y="6416792"/>
                  <a:pt x="10544106" y="6416792"/>
                </a:cubicBezTo>
                <a:close/>
                <a:moveTo>
                  <a:pt x="10370678" y="6416792"/>
                </a:moveTo>
                <a:cubicBezTo>
                  <a:pt x="10393072" y="6416792"/>
                  <a:pt x="10408214" y="6433673"/>
                  <a:pt x="10408214" y="6459057"/>
                </a:cubicBezTo>
                <a:cubicBezTo>
                  <a:pt x="10408214" y="6484441"/>
                  <a:pt x="10393199" y="6501572"/>
                  <a:pt x="10370678" y="6501572"/>
                </a:cubicBezTo>
                <a:cubicBezTo>
                  <a:pt x="10357605" y="6501136"/>
                  <a:pt x="10345381" y="6495106"/>
                  <a:pt x="10337214" y="6485066"/>
                </a:cubicBezTo>
                <a:lnTo>
                  <a:pt x="10337214" y="6433298"/>
                </a:lnTo>
                <a:cubicBezTo>
                  <a:pt x="10345301" y="6423162"/>
                  <a:pt x="10357574" y="6417109"/>
                  <a:pt x="10370678" y="6416792"/>
                </a:cubicBezTo>
                <a:close/>
                <a:moveTo>
                  <a:pt x="10951760" y="6412989"/>
                </a:moveTo>
                <a:cubicBezTo>
                  <a:pt x="10970649" y="6412272"/>
                  <a:pt x="10986553" y="6426739"/>
                  <a:pt x="10987284" y="6445302"/>
                </a:cubicBezTo>
                <a:lnTo>
                  <a:pt x="10914120" y="6445302"/>
                </a:lnTo>
                <a:lnTo>
                  <a:pt x="10913992" y="6445427"/>
                </a:lnTo>
                <a:cubicBezTo>
                  <a:pt x="10915479" y="6426712"/>
                  <a:pt x="10931673" y="6412450"/>
                  <a:pt x="10950765" y="6413040"/>
                </a:cubicBezTo>
                <a:cubicBezTo>
                  <a:pt x="10951096" y="6413018"/>
                  <a:pt x="10951428" y="6413001"/>
                  <a:pt x="10951760" y="6412989"/>
                </a:cubicBezTo>
                <a:close/>
                <a:moveTo>
                  <a:pt x="10123809" y="6412864"/>
                </a:moveTo>
                <a:cubicBezTo>
                  <a:pt x="10142697" y="6412147"/>
                  <a:pt x="10158603" y="6426614"/>
                  <a:pt x="10159332" y="6445178"/>
                </a:cubicBezTo>
                <a:lnTo>
                  <a:pt x="10086292" y="6445178"/>
                </a:lnTo>
                <a:lnTo>
                  <a:pt x="10097865" y="6421958"/>
                </a:lnTo>
                <a:cubicBezTo>
                  <a:pt x="10104462" y="6416105"/>
                  <a:pt x="10113268" y="6412656"/>
                  <a:pt x="10122813" y="6412916"/>
                </a:cubicBezTo>
                <a:cubicBezTo>
                  <a:pt x="10123144" y="6412894"/>
                  <a:pt x="10123477" y="6412876"/>
                  <a:pt x="10123809" y="6412864"/>
                </a:cubicBezTo>
                <a:close/>
                <a:moveTo>
                  <a:pt x="11543933" y="6412489"/>
                </a:moveTo>
                <a:cubicBezTo>
                  <a:pt x="11562828" y="6411771"/>
                  <a:pt x="11578734" y="6426239"/>
                  <a:pt x="11579458" y="6444802"/>
                </a:cubicBezTo>
                <a:lnTo>
                  <a:pt x="11506727" y="6444802"/>
                </a:lnTo>
                <a:lnTo>
                  <a:pt x="11517949" y="6421763"/>
                </a:lnTo>
                <a:cubicBezTo>
                  <a:pt x="11524529" y="6415838"/>
                  <a:pt x="11533353" y="6412320"/>
                  <a:pt x="11542941" y="6412540"/>
                </a:cubicBezTo>
                <a:cubicBezTo>
                  <a:pt x="11543272" y="6412518"/>
                  <a:pt x="11543603" y="6412501"/>
                  <a:pt x="11543933" y="6412489"/>
                </a:cubicBezTo>
                <a:close/>
                <a:moveTo>
                  <a:pt x="11305129" y="6386281"/>
                </a:moveTo>
                <a:lnTo>
                  <a:pt x="11305129" y="6532083"/>
                </a:lnTo>
                <a:lnTo>
                  <a:pt x="11344065" y="6532083"/>
                </a:lnTo>
                <a:lnTo>
                  <a:pt x="11344065" y="6386281"/>
                </a:lnTo>
                <a:close/>
                <a:moveTo>
                  <a:pt x="10630374" y="6386281"/>
                </a:moveTo>
                <a:lnTo>
                  <a:pt x="10676054" y="6532083"/>
                </a:lnTo>
                <a:lnTo>
                  <a:pt x="10717534" y="6532083"/>
                </a:lnTo>
                <a:lnTo>
                  <a:pt x="10748836" y="6432797"/>
                </a:lnTo>
                <a:lnTo>
                  <a:pt x="10780009" y="6532083"/>
                </a:lnTo>
                <a:lnTo>
                  <a:pt x="10821617" y="6532083"/>
                </a:lnTo>
                <a:lnTo>
                  <a:pt x="10866914" y="6386281"/>
                </a:lnTo>
                <a:lnTo>
                  <a:pt x="10826197" y="6386281"/>
                </a:lnTo>
                <a:lnTo>
                  <a:pt x="10798459" y="6484441"/>
                </a:lnTo>
                <a:lnTo>
                  <a:pt x="10765886" y="6386281"/>
                </a:lnTo>
                <a:lnTo>
                  <a:pt x="10731149" y="6386281"/>
                </a:lnTo>
                <a:lnTo>
                  <a:pt x="10698576" y="6484441"/>
                </a:lnTo>
                <a:lnTo>
                  <a:pt x="10670964" y="6386281"/>
                </a:lnTo>
                <a:close/>
                <a:moveTo>
                  <a:pt x="11134118" y="6382905"/>
                </a:moveTo>
                <a:cubicBezTo>
                  <a:pt x="11115426" y="6383452"/>
                  <a:pt x="11097932" y="6392050"/>
                  <a:pt x="11086276" y="6406414"/>
                </a:cubicBezTo>
                <a:lnTo>
                  <a:pt x="11086276" y="6386156"/>
                </a:lnTo>
                <a:lnTo>
                  <a:pt x="11047341" y="6386156"/>
                </a:lnTo>
                <a:lnTo>
                  <a:pt x="11047850" y="6532083"/>
                </a:lnTo>
                <a:lnTo>
                  <a:pt x="11086785" y="6532083"/>
                </a:lnTo>
                <a:lnTo>
                  <a:pt x="11086785" y="6435799"/>
                </a:lnTo>
                <a:cubicBezTo>
                  <a:pt x="11096060" y="6425416"/>
                  <a:pt x="11109370" y="6419374"/>
                  <a:pt x="11123430" y="6419168"/>
                </a:cubicBezTo>
                <a:cubicBezTo>
                  <a:pt x="11127031" y="6419175"/>
                  <a:pt x="11130619" y="6419595"/>
                  <a:pt x="11134118" y="6420418"/>
                </a:cubicBezTo>
                <a:close/>
                <a:moveTo>
                  <a:pt x="10950638" y="6382655"/>
                </a:moveTo>
                <a:cubicBezTo>
                  <a:pt x="10949391" y="6382634"/>
                  <a:pt x="10948145" y="6382643"/>
                  <a:pt x="10946897" y="6382682"/>
                </a:cubicBezTo>
                <a:cubicBezTo>
                  <a:pt x="10905177" y="6384001"/>
                  <a:pt x="10872444" y="6418307"/>
                  <a:pt x="10873785" y="6459307"/>
                </a:cubicBezTo>
                <a:cubicBezTo>
                  <a:pt x="10873695" y="6461613"/>
                  <a:pt x="10873713" y="6463922"/>
                  <a:pt x="10873842" y="6466226"/>
                </a:cubicBezTo>
                <a:cubicBezTo>
                  <a:pt x="10876123" y="6506979"/>
                  <a:pt x="10911586" y="6538200"/>
                  <a:pt x="10953055" y="6535959"/>
                </a:cubicBezTo>
                <a:cubicBezTo>
                  <a:pt x="10975251" y="6536664"/>
                  <a:pt x="10996967" y="6529521"/>
                  <a:pt x="11014258" y="6515828"/>
                </a:cubicBezTo>
                <a:lnTo>
                  <a:pt x="10997081" y="6490818"/>
                </a:lnTo>
                <a:cubicBezTo>
                  <a:pt x="10986062" y="6500201"/>
                  <a:pt x="10971963" y="6505352"/>
                  <a:pt x="10957381" y="6505323"/>
                </a:cubicBezTo>
                <a:cubicBezTo>
                  <a:pt x="10936301" y="6506913"/>
                  <a:pt x="10917588" y="6492137"/>
                  <a:pt x="10914629" y="6471562"/>
                </a:cubicBezTo>
                <a:lnTo>
                  <a:pt x="11025073" y="6471562"/>
                </a:lnTo>
                <a:lnTo>
                  <a:pt x="11025073" y="6463059"/>
                </a:lnTo>
                <a:cubicBezTo>
                  <a:pt x="11025073" y="6415416"/>
                  <a:pt x="10995045" y="6382780"/>
                  <a:pt x="10950765" y="6382780"/>
                </a:cubicBezTo>
                <a:close/>
                <a:moveTo>
                  <a:pt x="10383401" y="6382655"/>
                </a:moveTo>
                <a:cubicBezTo>
                  <a:pt x="10365282" y="6382338"/>
                  <a:pt x="10348088" y="6390509"/>
                  <a:pt x="10337087" y="6404663"/>
                </a:cubicBezTo>
                <a:lnTo>
                  <a:pt x="10337087" y="6386281"/>
                </a:lnTo>
                <a:lnTo>
                  <a:pt x="10298024" y="6386281"/>
                </a:lnTo>
                <a:lnTo>
                  <a:pt x="10298024" y="6587727"/>
                </a:lnTo>
                <a:lnTo>
                  <a:pt x="10337595" y="6587727"/>
                </a:lnTo>
                <a:lnTo>
                  <a:pt x="10337595" y="6513451"/>
                </a:lnTo>
                <a:cubicBezTo>
                  <a:pt x="10348422" y="6527573"/>
                  <a:pt x="10365410" y="6535828"/>
                  <a:pt x="10383401" y="6535709"/>
                </a:cubicBezTo>
                <a:cubicBezTo>
                  <a:pt x="10421574" y="6535709"/>
                  <a:pt x="10449185" y="6507699"/>
                  <a:pt x="10449185" y="6459057"/>
                </a:cubicBezTo>
                <a:cubicBezTo>
                  <a:pt x="10449185" y="6410415"/>
                  <a:pt x="10421574" y="6382655"/>
                  <a:pt x="10383401" y="6382655"/>
                </a:cubicBezTo>
                <a:close/>
                <a:moveTo>
                  <a:pt x="10122813" y="6382655"/>
                </a:moveTo>
                <a:cubicBezTo>
                  <a:pt x="10121611" y="6382635"/>
                  <a:pt x="10120408" y="6382642"/>
                  <a:pt x="10119205" y="6382678"/>
                </a:cubicBezTo>
                <a:cubicBezTo>
                  <a:pt x="10077482" y="6383927"/>
                  <a:pt x="10044689" y="6418180"/>
                  <a:pt x="10045961" y="6459182"/>
                </a:cubicBezTo>
                <a:cubicBezTo>
                  <a:pt x="10045871" y="6461488"/>
                  <a:pt x="10045888" y="6463797"/>
                  <a:pt x="10046018" y="6466101"/>
                </a:cubicBezTo>
                <a:cubicBezTo>
                  <a:pt x="10048298" y="6506854"/>
                  <a:pt x="10083762" y="6538075"/>
                  <a:pt x="10125231" y="6535834"/>
                </a:cubicBezTo>
                <a:cubicBezTo>
                  <a:pt x="10147427" y="6536540"/>
                  <a:pt x="10169143" y="6529395"/>
                  <a:pt x="10186434" y="6515702"/>
                </a:cubicBezTo>
                <a:lnTo>
                  <a:pt x="10169256" y="6490694"/>
                </a:lnTo>
                <a:cubicBezTo>
                  <a:pt x="10158237" y="6500075"/>
                  <a:pt x="10144138" y="6505227"/>
                  <a:pt x="10129557" y="6505198"/>
                </a:cubicBezTo>
                <a:cubicBezTo>
                  <a:pt x="10108456" y="6506852"/>
                  <a:pt x="10089705" y="6492044"/>
                  <a:pt x="10086805" y="6471437"/>
                </a:cubicBezTo>
                <a:lnTo>
                  <a:pt x="10197122" y="6471437"/>
                </a:lnTo>
                <a:lnTo>
                  <a:pt x="10197122" y="6462934"/>
                </a:lnTo>
                <a:cubicBezTo>
                  <a:pt x="10197122" y="6415292"/>
                  <a:pt x="10167093" y="6382655"/>
                  <a:pt x="10122813" y="6382655"/>
                </a:cubicBezTo>
                <a:close/>
                <a:moveTo>
                  <a:pt x="11543323" y="6382280"/>
                </a:moveTo>
                <a:lnTo>
                  <a:pt x="11543068" y="6382655"/>
                </a:lnTo>
                <a:cubicBezTo>
                  <a:pt x="11542088" y="6382642"/>
                  <a:pt x="11541096" y="6382647"/>
                  <a:pt x="11540116" y="6382672"/>
                </a:cubicBezTo>
                <a:cubicBezTo>
                  <a:pt x="11498382" y="6383712"/>
                  <a:pt x="11465413" y="6417799"/>
                  <a:pt x="11466469" y="6458807"/>
                </a:cubicBezTo>
                <a:cubicBezTo>
                  <a:pt x="11466380" y="6461112"/>
                  <a:pt x="11466394" y="6463422"/>
                  <a:pt x="11466520" y="6465726"/>
                </a:cubicBezTo>
                <a:cubicBezTo>
                  <a:pt x="11468810" y="6506478"/>
                  <a:pt x="11504273" y="6537700"/>
                  <a:pt x="11545740" y="6535459"/>
                </a:cubicBezTo>
                <a:cubicBezTo>
                  <a:pt x="11567931" y="6536164"/>
                  <a:pt x="11589651" y="6529021"/>
                  <a:pt x="11606943" y="6515327"/>
                </a:cubicBezTo>
                <a:lnTo>
                  <a:pt x="11589638" y="6490318"/>
                </a:lnTo>
                <a:cubicBezTo>
                  <a:pt x="11578683" y="6499722"/>
                  <a:pt x="11564609" y="6504878"/>
                  <a:pt x="11550066" y="6504823"/>
                </a:cubicBezTo>
                <a:cubicBezTo>
                  <a:pt x="11528970" y="6506476"/>
                  <a:pt x="11510214" y="6491669"/>
                  <a:pt x="11507314" y="6471061"/>
                </a:cubicBezTo>
                <a:lnTo>
                  <a:pt x="11617631" y="6471061"/>
                </a:lnTo>
                <a:lnTo>
                  <a:pt x="11617631" y="6462559"/>
                </a:lnTo>
                <a:cubicBezTo>
                  <a:pt x="11617631" y="6414916"/>
                  <a:pt x="11587602" y="6382280"/>
                  <a:pt x="11543323" y="6382280"/>
                </a:cubicBezTo>
                <a:close/>
                <a:moveTo>
                  <a:pt x="10544360" y="6381905"/>
                </a:moveTo>
                <a:cubicBezTo>
                  <a:pt x="10501002" y="6381905"/>
                  <a:pt x="10465853" y="6416447"/>
                  <a:pt x="10465853" y="6459057"/>
                </a:cubicBezTo>
                <a:cubicBezTo>
                  <a:pt x="10465853" y="6501667"/>
                  <a:pt x="10501002" y="6536209"/>
                  <a:pt x="10544360" y="6536209"/>
                </a:cubicBezTo>
                <a:cubicBezTo>
                  <a:pt x="10587719" y="6536209"/>
                  <a:pt x="10622868" y="6501667"/>
                  <a:pt x="10622868" y="6459057"/>
                </a:cubicBezTo>
                <a:cubicBezTo>
                  <a:pt x="10622868" y="6416447"/>
                  <a:pt x="10587719" y="6381905"/>
                  <a:pt x="10544360" y="6381905"/>
                </a:cubicBezTo>
                <a:close/>
                <a:moveTo>
                  <a:pt x="11230439" y="6330637"/>
                </a:moveTo>
                <a:lnTo>
                  <a:pt x="11230439" y="6532083"/>
                </a:lnTo>
                <a:lnTo>
                  <a:pt x="11269374" y="6532083"/>
                </a:lnTo>
                <a:lnTo>
                  <a:pt x="11269374" y="6330637"/>
                </a:lnTo>
                <a:close/>
                <a:moveTo>
                  <a:pt x="9772649" y="6330637"/>
                </a:moveTo>
                <a:lnTo>
                  <a:pt x="9831307" y="6532083"/>
                </a:lnTo>
                <a:lnTo>
                  <a:pt x="9877750" y="6532083"/>
                </a:lnTo>
                <a:lnTo>
                  <a:pt x="9913377" y="6393909"/>
                </a:lnTo>
                <a:lnTo>
                  <a:pt x="9949385" y="6532083"/>
                </a:lnTo>
                <a:lnTo>
                  <a:pt x="9995828" y="6532083"/>
                </a:lnTo>
                <a:lnTo>
                  <a:pt x="10054231" y="6330637"/>
                </a:lnTo>
                <a:lnTo>
                  <a:pt x="10004990" y="6330637"/>
                </a:lnTo>
                <a:lnTo>
                  <a:pt x="9968853" y="6476188"/>
                </a:lnTo>
                <a:lnTo>
                  <a:pt x="9930681" y="6330637"/>
                </a:lnTo>
                <a:lnTo>
                  <a:pt x="9896581" y="6330637"/>
                </a:lnTo>
                <a:lnTo>
                  <a:pt x="9857518" y="6476188"/>
                </a:lnTo>
                <a:lnTo>
                  <a:pt x="9821509" y="6330637"/>
                </a:lnTo>
                <a:close/>
                <a:moveTo>
                  <a:pt x="11438476" y="6327636"/>
                </a:moveTo>
                <a:cubicBezTo>
                  <a:pt x="11436453" y="6327545"/>
                  <a:pt x="11434430" y="6327580"/>
                  <a:pt x="11432420" y="6327740"/>
                </a:cubicBezTo>
                <a:cubicBezTo>
                  <a:pt x="11406081" y="6329839"/>
                  <a:pt x="11386461" y="6352523"/>
                  <a:pt x="11388598" y="6378403"/>
                </a:cubicBezTo>
                <a:lnTo>
                  <a:pt x="11388598" y="6386281"/>
                </a:lnTo>
                <a:lnTo>
                  <a:pt x="11364041" y="6386281"/>
                </a:lnTo>
                <a:lnTo>
                  <a:pt x="11364041" y="6419793"/>
                </a:lnTo>
                <a:lnTo>
                  <a:pt x="11388598" y="6419793"/>
                </a:lnTo>
                <a:lnTo>
                  <a:pt x="11388598" y="6532333"/>
                </a:lnTo>
                <a:lnTo>
                  <a:pt x="11427661" y="6532333"/>
                </a:lnTo>
                <a:lnTo>
                  <a:pt x="11427661" y="6419793"/>
                </a:lnTo>
                <a:lnTo>
                  <a:pt x="11457690" y="6419793"/>
                </a:lnTo>
                <a:lnTo>
                  <a:pt x="11457690" y="6386281"/>
                </a:lnTo>
                <a:lnTo>
                  <a:pt x="11427661" y="6386281"/>
                </a:lnTo>
                <a:lnTo>
                  <a:pt x="11427661" y="6379029"/>
                </a:lnTo>
                <a:cubicBezTo>
                  <a:pt x="11427661" y="6365150"/>
                  <a:pt x="11435041" y="6357897"/>
                  <a:pt x="11446111" y="6357897"/>
                </a:cubicBezTo>
                <a:cubicBezTo>
                  <a:pt x="11450552" y="6357722"/>
                  <a:pt x="11454954" y="6358761"/>
                  <a:pt x="11458835" y="6360898"/>
                </a:cubicBezTo>
                <a:lnTo>
                  <a:pt x="11466724" y="6333638"/>
                </a:lnTo>
                <a:cubicBezTo>
                  <a:pt x="11457906" y="6329504"/>
                  <a:pt x="11448236" y="6327449"/>
                  <a:pt x="11438476" y="6327636"/>
                </a:cubicBezTo>
                <a:close/>
                <a:moveTo>
                  <a:pt x="11681250" y="6319508"/>
                </a:moveTo>
                <a:lnTo>
                  <a:pt x="11681250" y="6363648"/>
                </a:lnTo>
                <a:lnTo>
                  <a:pt x="11687104" y="6363648"/>
                </a:lnTo>
                <a:lnTo>
                  <a:pt x="11687104" y="6327010"/>
                </a:lnTo>
                <a:lnTo>
                  <a:pt x="11701864" y="6363648"/>
                </a:lnTo>
                <a:lnTo>
                  <a:pt x="11704154" y="6363648"/>
                </a:lnTo>
                <a:lnTo>
                  <a:pt x="11719423" y="6327010"/>
                </a:lnTo>
                <a:lnTo>
                  <a:pt x="11719423" y="6363648"/>
                </a:lnTo>
                <a:lnTo>
                  <a:pt x="11725276" y="6363648"/>
                </a:lnTo>
                <a:lnTo>
                  <a:pt x="11725276" y="6319508"/>
                </a:lnTo>
                <a:lnTo>
                  <a:pt x="11717260" y="6319508"/>
                </a:lnTo>
                <a:lnTo>
                  <a:pt x="11703263" y="6353145"/>
                </a:lnTo>
                <a:lnTo>
                  <a:pt x="11689267" y="6319508"/>
                </a:lnTo>
                <a:close/>
                <a:moveTo>
                  <a:pt x="11324851" y="6318881"/>
                </a:moveTo>
                <a:cubicBezTo>
                  <a:pt x="11311848" y="6318745"/>
                  <a:pt x="11301198" y="6328991"/>
                  <a:pt x="11301058" y="6341766"/>
                </a:cubicBezTo>
                <a:cubicBezTo>
                  <a:pt x="11301058" y="6341850"/>
                  <a:pt x="11301058" y="6341935"/>
                  <a:pt x="11301058" y="6342019"/>
                </a:cubicBezTo>
                <a:cubicBezTo>
                  <a:pt x="11301274" y="6354794"/>
                  <a:pt x="11311975" y="6364981"/>
                  <a:pt x="11324979" y="6364774"/>
                </a:cubicBezTo>
                <a:cubicBezTo>
                  <a:pt x="11336544" y="6363934"/>
                  <a:pt x="11345744" y="6354894"/>
                  <a:pt x="11346597" y="6343524"/>
                </a:cubicBezTo>
                <a:cubicBezTo>
                  <a:pt x="11347551" y="6330851"/>
                  <a:pt x="11337868" y="6319819"/>
                  <a:pt x="11324979" y="6318883"/>
                </a:cubicBezTo>
                <a:cubicBezTo>
                  <a:pt x="11324941" y="6318882"/>
                  <a:pt x="11324890" y="6318882"/>
                  <a:pt x="11324851" y="6318881"/>
                </a:cubicBezTo>
                <a:close/>
                <a:moveTo>
                  <a:pt x="11653130" y="6318632"/>
                </a:moveTo>
                <a:cubicBezTo>
                  <a:pt x="11644351" y="6318632"/>
                  <a:pt x="11637734" y="6322509"/>
                  <a:pt x="11637734" y="6331137"/>
                </a:cubicBezTo>
                <a:cubicBezTo>
                  <a:pt x="11637734" y="6339765"/>
                  <a:pt x="11646896" y="6342016"/>
                  <a:pt x="11652876" y="6343642"/>
                </a:cubicBezTo>
                <a:cubicBezTo>
                  <a:pt x="11658857" y="6345267"/>
                  <a:pt x="11664328" y="6346643"/>
                  <a:pt x="11664328" y="6352020"/>
                </a:cubicBezTo>
                <a:cubicBezTo>
                  <a:pt x="11664328" y="6355396"/>
                  <a:pt x="11661783" y="6359647"/>
                  <a:pt x="11653767" y="6359647"/>
                </a:cubicBezTo>
                <a:cubicBezTo>
                  <a:pt x="11648346" y="6359619"/>
                  <a:pt x="11643193" y="6357295"/>
                  <a:pt x="11639644" y="6353269"/>
                </a:cubicBezTo>
                <a:lnTo>
                  <a:pt x="11636590" y="6356772"/>
                </a:lnTo>
                <a:cubicBezTo>
                  <a:pt x="11640979" y="6361484"/>
                  <a:pt x="11647265" y="6364048"/>
                  <a:pt x="11653767" y="6363774"/>
                </a:cubicBezTo>
                <a:cubicBezTo>
                  <a:pt x="11665854" y="6363774"/>
                  <a:pt x="11670308" y="6357646"/>
                  <a:pt x="11670308" y="6351269"/>
                </a:cubicBezTo>
                <a:cubicBezTo>
                  <a:pt x="11670308" y="6342016"/>
                  <a:pt x="11660383" y="6339515"/>
                  <a:pt x="11654658" y="6337889"/>
                </a:cubicBezTo>
                <a:cubicBezTo>
                  <a:pt x="11648932" y="6336264"/>
                  <a:pt x="11643715" y="6334639"/>
                  <a:pt x="11643715" y="6330511"/>
                </a:cubicBezTo>
                <a:cubicBezTo>
                  <a:pt x="11643715" y="6326385"/>
                  <a:pt x="11647532" y="6323509"/>
                  <a:pt x="11653003" y="6323509"/>
                </a:cubicBezTo>
                <a:cubicBezTo>
                  <a:pt x="11657838" y="6323420"/>
                  <a:pt x="11662470" y="6325379"/>
                  <a:pt x="11665728" y="6328886"/>
                </a:cubicBezTo>
                <a:lnTo>
                  <a:pt x="11669163" y="6324760"/>
                </a:lnTo>
                <a:cubicBezTo>
                  <a:pt x="11664913" y="6320614"/>
                  <a:pt x="11659110" y="6318394"/>
                  <a:pt x="11653130" y="6318632"/>
                </a:cubicBezTo>
                <a:close/>
                <a:moveTo>
                  <a:pt x="10589147" y="1568801"/>
                </a:moveTo>
                <a:cubicBezTo>
                  <a:pt x="11091442" y="1568801"/>
                  <a:pt x="11597119" y="1682383"/>
                  <a:pt x="12065055" y="1916301"/>
                </a:cubicBezTo>
                <a:lnTo>
                  <a:pt x="12188952" y="1984536"/>
                </a:lnTo>
                <a:lnTo>
                  <a:pt x="12188952" y="6858000"/>
                </a:lnTo>
                <a:lnTo>
                  <a:pt x="7919192" y="6858000"/>
                </a:lnTo>
                <a:lnTo>
                  <a:pt x="7765526" y="6635444"/>
                </a:lnTo>
                <a:cubicBezTo>
                  <a:pt x="7538895" y="6269931"/>
                  <a:pt x="7384269" y="5859721"/>
                  <a:pt x="7312589" y="5422458"/>
                </a:cubicBezTo>
                <a:cubicBezTo>
                  <a:pt x="7169228" y="4547933"/>
                  <a:pt x="7374792" y="3669889"/>
                  <a:pt x="7891442" y="2950074"/>
                </a:cubicBezTo>
                <a:cubicBezTo>
                  <a:pt x="8538362" y="2048753"/>
                  <a:pt x="9556634" y="1568801"/>
                  <a:pt x="10589147" y="1568801"/>
                </a:cubicBezTo>
                <a:close/>
                <a:moveTo>
                  <a:pt x="0" y="0"/>
                </a:moveTo>
                <a:lnTo>
                  <a:pt x="12188952" y="0"/>
                </a:lnTo>
                <a:lnTo>
                  <a:pt x="12188952" y="1807989"/>
                </a:lnTo>
                <a:lnTo>
                  <a:pt x="12156505" y="1790418"/>
                </a:lnTo>
                <a:cubicBezTo>
                  <a:pt x="10656719" y="1026676"/>
                  <a:pt x="8778061" y="1451494"/>
                  <a:pt x="7766760" y="2860477"/>
                </a:cubicBezTo>
                <a:cubicBezTo>
                  <a:pt x="7226206" y="3613607"/>
                  <a:pt x="7011108" y="4532305"/>
                  <a:pt x="7161115" y="5447316"/>
                </a:cubicBezTo>
                <a:cubicBezTo>
                  <a:pt x="7236119" y="5904821"/>
                  <a:pt x="7397907" y="6334023"/>
                  <a:pt x="7635031" y="6716459"/>
                </a:cubicBezTo>
                <a:lnTo>
                  <a:pt x="7732760" y="6858000"/>
                </a:lnTo>
                <a:lnTo>
                  <a:pt x="0" y="6858000"/>
                </a:lnTo>
                <a:close/>
              </a:path>
            </a:pathLst>
          </a:custGeom>
          <a:solidFill>
            <a:schemeClr val="bg1"/>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t>Bring placeholder to front. Drag picture to placeholder or click icon to add. Send placeholder to back. NOTE: The logo and confidentiality message sit on top of slide; they will need to be pasted onto any new cover slide; dark photo may require a reverse logo and message.</a:t>
            </a:r>
          </a:p>
        </p:txBody>
      </p:sp>
      <p:pic>
        <p:nvPicPr>
          <p:cNvPr id="23" name="Graphic 22">
            <a:extLst>
              <a:ext uri="{FF2B5EF4-FFF2-40B4-BE49-F238E27FC236}">
                <a16:creationId xmlns:a16="http://schemas.microsoft.com/office/drawing/2014/main" id="{899B57A3-63F1-8F42-B63A-330F4FAE5EAE}"/>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557784" y="4389120"/>
            <a:ext cx="5538216" cy="1249680"/>
          </a:xfrm>
        </p:spPr>
        <p:txBody>
          <a:bodyPr anchor="t">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presenter(s)</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2767307" cy="31496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2" name="Graphic 11">
            <a:extLst>
              <a:ext uri="{FF2B5EF4-FFF2-40B4-BE49-F238E27FC236}">
                <a16:creationId xmlns:a16="http://schemas.microsoft.com/office/drawing/2014/main" id="{E70132EE-EC0B-3A41-BCAF-6ECB7D8F4C1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7784" y="649424"/>
            <a:ext cx="2104136" cy="526034"/>
          </a:xfrm>
          <a:prstGeom prst="rect">
            <a:avLst/>
          </a:prstGeom>
        </p:spPr>
      </p:pic>
      <p:sp>
        <p:nvSpPr>
          <p:cNvPr id="10" name="TextBox 9">
            <a:extLst>
              <a:ext uri="{FF2B5EF4-FFF2-40B4-BE49-F238E27FC236}">
                <a16:creationId xmlns:a16="http://schemas.microsoft.com/office/drawing/2014/main" id="{D258F5DF-F303-0B4D-A655-C5A242111CA1}"/>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tx1"/>
                </a:solidFill>
              </a:rPr>
              <a:t>Highly sensitive, confidential and proprietary</a:t>
            </a:r>
          </a:p>
        </p:txBody>
      </p:sp>
    </p:spTree>
    <p:extLst>
      <p:ext uri="{BB962C8B-B14F-4D97-AF65-F5344CB8AC3E}">
        <p14:creationId xmlns:p14="http://schemas.microsoft.com/office/powerpoint/2010/main" val="249726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dark image right taglin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246F8073-4533-4243-BE19-EEB33FC78488}"/>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p:nvPr>
        </p:nvSpPr>
        <p:spPr>
          <a:xfrm>
            <a:off x="557784" y="4389120"/>
            <a:ext cx="5538216" cy="1249680"/>
          </a:xfrm>
        </p:spPr>
        <p:txBody>
          <a:bodyPr anchor="t">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4623816" cy="314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1" name="Graphic 10">
            <a:extLst>
              <a:ext uri="{FF2B5EF4-FFF2-40B4-BE49-F238E27FC236}">
                <a16:creationId xmlns:a16="http://schemas.microsoft.com/office/drawing/2014/main" id="{7A17DE22-3FA2-0D4E-907A-4949F902FD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784" y="649424"/>
            <a:ext cx="2104136" cy="526034"/>
          </a:xfrm>
          <a:prstGeom prst="rect">
            <a:avLst/>
          </a:prstGeom>
        </p:spPr>
      </p:pic>
      <p:sp>
        <p:nvSpPr>
          <p:cNvPr id="13" name="TextBox 12">
            <a:extLst>
              <a:ext uri="{FF2B5EF4-FFF2-40B4-BE49-F238E27FC236}">
                <a16:creationId xmlns:a16="http://schemas.microsoft.com/office/drawing/2014/main" id="{0C8E9D57-6ED8-B640-9112-CBEA09308278}"/>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tx1"/>
                </a:solidFill>
              </a:rPr>
              <a:t>Highly sensitive, confidential and proprietary</a:t>
            </a:r>
          </a:p>
        </p:txBody>
      </p:sp>
      <p:sp>
        <p:nvSpPr>
          <p:cNvPr id="12" name="Picture Placeholder 11">
            <a:extLst>
              <a:ext uri="{FF2B5EF4-FFF2-40B4-BE49-F238E27FC236}">
                <a16:creationId xmlns:a16="http://schemas.microsoft.com/office/drawing/2014/main" id="{13F9F70E-3F05-DC44-93A3-9B3E4C36AFEA}"/>
              </a:ext>
            </a:extLst>
          </p:cNvPr>
          <p:cNvSpPr>
            <a:spLocks noGrp="1"/>
          </p:cNvSpPr>
          <p:nvPr>
            <p:ph type="pic" sz="quarter" idx="10" hasCustomPrompt="1"/>
          </p:nvPr>
        </p:nvSpPr>
        <p:spPr>
          <a:xfrm>
            <a:off x="8271164" y="-1"/>
            <a:ext cx="3920836" cy="6857999"/>
          </a:xfrm>
          <a:custGeom>
            <a:avLst/>
            <a:gdLst>
              <a:gd name="connsiteX0" fmla="*/ 3380949 w 3920836"/>
              <a:gd name="connsiteY0" fmla="*/ 6485942 h 6857999"/>
              <a:gd name="connsiteX1" fmla="*/ 3380694 w 3920836"/>
              <a:gd name="connsiteY1" fmla="*/ 6486567 h 6857999"/>
              <a:gd name="connsiteX2" fmla="*/ 3355500 w 3920836"/>
              <a:gd name="connsiteY2" fmla="*/ 6510326 h 6857999"/>
              <a:gd name="connsiteX3" fmla="*/ 3355488 w 3920836"/>
              <a:gd name="connsiteY3" fmla="*/ 6510944 h 6857999"/>
              <a:gd name="connsiteX4" fmla="*/ 3380936 w 3920836"/>
              <a:gd name="connsiteY4" fmla="*/ 6535960 h 6857999"/>
              <a:gd name="connsiteX5" fmla="*/ 3406384 w 3920836"/>
              <a:gd name="connsiteY5" fmla="*/ 6510959 h 6857999"/>
              <a:gd name="connsiteX6" fmla="*/ 3380949 w 3920836"/>
              <a:gd name="connsiteY6" fmla="*/ 6485942 h 6857999"/>
              <a:gd name="connsiteX7" fmla="*/ 1815004 w 3920836"/>
              <a:gd name="connsiteY7" fmla="*/ 6445179 h 6857999"/>
              <a:gd name="connsiteX8" fmla="*/ 1815128 w 3920836"/>
              <a:gd name="connsiteY8" fmla="*/ 6445179 h 6857999"/>
              <a:gd name="connsiteX9" fmla="*/ 1815004 w 3920836"/>
              <a:gd name="connsiteY9" fmla="*/ 6445428 h 6857999"/>
              <a:gd name="connsiteX10" fmla="*/ 3235513 w 3920836"/>
              <a:gd name="connsiteY10" fmla="*/ 6444803 h 6857999"/>
              <a:gd name="connsiteX11" fmla="*/ 3235563 w 3920836"/>
              <a:gd name="connsiteY11" fmla="*/ 6444803 h 6857999"/>
              <a:gd name="connsiteX12" fmla="*/ 3235259 w 3920836"/>
              <a:gd name="connsiteY12" fmla="*/ 6445428 h 6857999"/>
              <a:gd name="connsiteX13" fmla="*/ 2272942 w 3920836"/>
              <a:gd name="connsiteY13" fmla="*/ 6416793 h 6857999"/>
              <a:gd name="connsiteX14" fmla="*/ 2311113 w 3920836"/>
              <a:gd name="connsiteY14" fmla="*/ 6459058 h 6857999"/>
              <a:gd name="connsiteX15" fmla="*/ 2310986 w 3920836"/>
              <a:gd name="connsiteY15" fmla="*/ 6459058 h 6857999"/>
              <a:gd name="connsiteX16" fmla="*/ 2272942 w 3920836"/>
              <a:gd name="connsiteY16" fmla="*/ 6501573 h 6857999"/>
              <a:gd name="connsiteX17" fmla="*/ 2234770 w 3920836"/>
              <a:gd name="connsiteY17" fmla="*/ 6459058 h 6857999"/>
              <a:gd name="connsiteX18" fmla="*/ 2272942 w 3920836"/>
              <a:gd name="connsiteY18" fmla="*/ 6416793 h 6857999"/>
              <a:gd name="connsiteX19" fmla="*/ 2099514 w 3920836"/>
              <a:gd name="connsiteY19" fmla="*/ 6416793 h 6857999"/>
              <a:gd name="connsiteX20" fmla="*/ 2137050 w 3920836"/>
              <a:gd name="connsiteY20" fmla="*/ 6459058 h 6857999"/>
              <a:gd name="connsiteX21" fmla="*/ 2099514 w 3920836"/>
              <a:gd name="connsiteY21" fmla="*/ 6501573 h 6857999"/>
              <a:gd name="connsiteX22" fmla="*/ 2066050 w 3920836"/>
              <a:gd name="connsiteY22" fmla="*/ 6485067 h 6857999"/>
              <a:gd name="connsiteX23" fmla="*/ 2066050 w 3920836"/>
              <a:gd name="connsiteY23" fmla="*/ 6433299 h 6857999"/>
              <a:gd name="connsiteX24" fmla="*/ 2099514 w 3920836"/>
              <a:gd name="connsiteY24" fmla="*/ 6416793 h 6857999"/>
              <a:gd name="connsiteX25" fmla="*/ 2680596 w 3920836"/>
              <a:gd name="connsiteY25" fmla="*/ 6412990 h 6857999"/>
              <a:gd name="connsiteX26" fmla="*/ 2716120 w 3920836"/>
              <a:gd name="connsiteY26" fmla="*/ 6445303 h 6857999"/>
              <a:gd name="connsiteX27" fmla="*/ 2642956 w 3920836"/>
              <a:gd name="connsiteY27" fmla="*/ 6445303 h 6857999"/>
              <a:gd name="connsiteX28" fmla="*/ 2642828 w 3920836"/>
              <a:gd name="connsiteY28" fmla="*/ 6445428 h 6857999"/>
              <a:gd name="connsiteX29" fmla="*/ 2679601 w 3920836"/>
              <a:gd name="connsiteY29" fmla="*/ 6413041 h 6857999"/>
              <a:gd name="connsiteX30" fmla="*/ 2680596 w 3920836"/>
              <a:gd name="connsiteY30" fmla="*/ 6412990 h 6857999"/>
              <a:gd name="connsiteX31" fmla="*/ 1852645 w 3920836"/>
              <a:gd name="connsiteY31" fmla="*/ 6412865 h 6857999"/>
              <a:gd name="connsiteX32" fmla="*/ 1888168 w 3920836"/>
              <a:gd name="connsiteY32" fmla="*/ 6445179 h 6857999"/>
              <a:gd name="connsiteX33" fmla="*/ 1815128 w 3920836"/>
              <a:gd name="connsiteY33" fmla="*/ 6445179 h 6857999"/>
              <a:gd name="connsiteX34" fmla="*/ 1826701 w 3920836"/>
              <a:gd name="connsiteY34" fmla="*/ 6421959 h 6857999"/>
              <a:gd name="connsiteX35" fmla="*/ 1851649 w 3920836"/>
              <a:gd name="connsiteY35" fmla="*/ 6412917 h 6857999"/>
              <a:gd name="connsiteX36" fmla="*/ 1852645 w 3920836"/>
              <a:gd name="connsiteY36" fmla="*/ 6412865 h 6857999"/>
              <a:gd name="connsiteX37" fmla="*/ 3272769 w 3920836"/>
              <a:gd name="connsiteY37" fmla="*/ 6412490 h 6857999"/>
              <a:gd name="connsiteX38" fmla="*/ 3308294 w 3920836"/>
              <a:gd name="connsiteY38" fmla="*/ 6444803 h 6857999"/>
              <a:gd name="connsiteX39" fmla="*/ 3235563 w 3920836"/>
              <a:gd name="connsiteY39" fmla="*/ 6444803 h 6857999"/>
              <a:gd name="connsiteX40" fmla="*/ 3246785 w 3920836"/>
              <a:gd name="connsiteY40" fmla="*/ 6421764 h 6857999"/>
              <a:gd name="connsiteX41" fmla="*/ 3271777 w 3920836"/>
              <a:gd name="connsiteY41" fmla="*/ 6412541 h 6857999"/>
              <a:gd name="connsiteX42" fmla="*/ 3272769 w 3920836"/>
              <a:gd name="connsiteY42" fmla="*/ 6412490 h 6857999"/>
              <a:gd name="connsiteX43" fmla="*/ 3033965 w 3920836"/>
              <a:gd name="connsiteY43" fmla="*/ 6386282 h 6857999"/>
              <a:gd name="connsiteX44" fmla="*/ 3033965 w 3920836"/>
              <a:gd name="connsiteY44" fmla="*/ 6532084 h 6857999"/>
              <a:gd name="connsiteX45" fmla="*/ 3072901 w 3920836"/>
              <a:gd name="connsiteY45" fmla="*/ 6532084 h 6857999"/>
              <a:gd name="connsiteX46" fmla="*/ 3072901 w 3920836"/>
              <a:gd name="connsiteY46" fmla="*/ 6386282 h 6857999"/>
              <a:gd name="connsiteX47" fmla="*/ 2359210 w 3920836"/>
              <a:gd name="connsiteY47" fmla="*/ 6386282 h 6857999"/>
              <a:gd name="connsiteX48" fmla="*/ 2404890 w 3920836"/>
              <a:gd name="connsiteY48" fmla="*/ 6532084 h 6857999"/>
              <a:gd name="connsiteX49" fmla="*/ 2446370 w 3920836"/>
              <a:gd name="connsiteY49" fmla="*/ 6532084 h 6857999"/>
              <a:gd name="connsiteX50" fmla="*/ 2477672 w 3920836"/>
              <a:gd name="connsiteY50" fmla="*/ 6432798 h 6857999"/>
              <a:gd name="connsiteX51" fmla="*/ 2508845 w 3920836"/>
              <a:gd name="connsiteY51" fmla="*/ 6532084 h 6857999"/>
              <a:gd name="connsiteX52" fmla="*/ 2550453 w 3920836"/>
              <a:gd name="connsiteY52" fmla="*/ 6532084 h 6857999"/>
              <a:gd name="connsiteX53" fmla="*/ 2595750 w 3920836"/>
              <a:gd name="connsiteY53" fmla="*/ 6386282 h 6857999"/>
              <a:gd name="connsiteX54" fmla="*/ 2555033 w 3920836"/>
              <a:gd name="connsiteY54" fmla="*/ 6386282 h 6857999"/>
              <a:gd name="connsiteX55" fmla="*/ 2527295 w 3920836"/>
              <a:gd name="connsiteY55" fmla="*/ 6484442 h 6857999"/>
              <a:gd name="connsiteX56" fmla="*/ 2494722 w 3920836"/>
              <a:gd name="connsiteY56" fmla="*/ 6386282 h 6857999"/>
              <a:gd name="connsiteX57" fmla="*/ 2459985 w 3920836"/>
              <a:gd name="connsiteY57" fmla="*/ 6386282 h 6857999"/>
              <a:gd name="connsiteX58" fmla="*/ 2427412 w 3920836"/>
              <a:gd name="connsiteY58" fmla="*/ 6484442 h 6857999"/>
              <a:gd name="connsiteX59" fmla="*/ 2399800 w 3920836"/>
              <a:gd name="connsiteY59" fmla="*/ 6386282 h 6857999"/>
              <a:gd name="connsiteX60" fmla="*/ 2862954 w 3920836"/>
              <a:gd name="connsiteY60" fmla="*/ 6382906 h 6857999"/>
              <a:gd name="connsiteX61" fmla="*/ 2815112 w 3920836"/>
              <a:gd name="connsiteY61" fmla="*/ 6406415 h 6857999"/>
              <a:gd name="connsiteX62" fmla="*/ 2815112 w 3920836"/>
              <a:gd name="connsiteY62" fmla="*/ 6386157 h 6857999"/>
              <a:gd name="connsiteX63" fmla="*/ 2776177 w 3920836"/>
              <a:gd name="connsiteY63" fmla="*/ 6386157 h 6857999"/>
              <a:gd name="connsiteX64" fmla="*/ 2776686 w 3920836"/>
              <a:gd name="connsiteY64" fmla="*/ 6532084 h 6857999"/>
              <a:gd name="connsiteX65" fmla="*/ 2815621 w 3920836"/>
              <a:gd name="connsiteY65" fmla="*/ 6532084 h 6857999"/>
              <a:gd name="connsiteX66" fmla="*/ 2815621 w 3920836"/>
              <a:gd name="connsiteY66" fmla="*/ 6435800 h 6857999"/>
              <a:gd name="connsiteX67" fmla="*/ 2852266 w 3920836"/>
              <a:gd name="connsiteY67" fmla="*/ 6419169 h 6857999"/>
              <a:gd name="connsiteX68" fmla="*/ 2862954 w 3920836"/>
              <a:gd name="connsiteY68" fmla="*/ 6420419 h 6857999"/>
              <a:gd name="connsiteX69" fmla="*/ 2679474 w 3920836"/>
              <a:gd name="connsiteY69" fmla="*/ 6382656 h 6857999"/>
              <a:gd name="connsiteX70" fmla="*/ 2675733 w 3920836"/>
              <a:gd name="connsiteY70" fmla="*/ 6382683 h 6857999"/>
              <a:gd name="connsiteX71" fmla="*/ 2602621 w 3920836"/>
              <a:gd name="connsiteY71" fmla="*/ 6459308 h 6857999"/>
              <a:gd name="connsiteX72" fmla="*/ 2602678 w 3920836"/>
              <a:gd name="connsiteY72" fmla="*/ 6466227 h 6857999"/>
              <a:gd name="connsiteX73" fmla="*/ 2681891 w 3920836"/>
              <a:gd name="connsiteY73" fmla="*/ 6535960 h 6857999"/>
              <a:gd name="connsiteX74" fmla="*/ 2743094 w 3920836"/>
              <a:gd name="connsiteY74" fmla="*/ 6515829 h 6857999"/>
              <a:gd name="connsiteX75" fmla="*/ 2725917 w 3920836"/>
              <a:gd name="connsiteY75" fmla="*/ 6490819 h 6857999"/>
              <a:gd name="connsiteX76" fmla="*/ 2686217 w 3920836"/>
              <a:gd name="connsiteY76" fmla="*/ 6505324 h 6857999"/>
              <a:gd name="connsiteX77" fmla="*/ 2643465 w 3920836"/>
              <a:gd name="connsiteY77" fmla="*/ 6471563 h 6857999"/>
              <a:gd name="connsiteX78" fmla="*/ 2753909 w 3920836"/>
              <a:gd name="connsiteY78" fmla="*/ 6471563 h 6857999"/>
              <a:gd name="connsiteX79" fmla="*/ 2753909 w 3920836"/>
              <a:gd name="connsiteY79" fmla="*/ 6463060 h 6857999"/>
              <a:gd name="connsiteX80" fmla="*/ 2679601 w 3920836"/>
              <a:gd name="connsiteY80" fmla="*/ 6382781 h 6857999"/>
              <a:gd name="connsiteX81" fmla="*/ 2112237 w 3920836"/>
              <a:gd name="connsiteY81" fmla="*/ 6382656 h 6857999"/>
              <a:gd name="connsiteX82" fmla="*/ 2065923 w 3920836"/>
              <a:gd name="connsiteY82" fmla="*/ 6404664 h 6857999"/>
              <a:gd name="connsiteX83" fmla="*/ 2065923 w 3920836"/>
              <a:gd name="connsiteY83" fmla="*/ 6386282 h 6857999"/>
              <a:gd name="connsiteX84" fmla="*/ 2026860 w 3920836"/>
              <a:gd name="connsiteY84" fmla="*/ 6386282 h 6857999"/>
              <a:gd name="connsiteX85" fmla="*/ 2026860 w 3920836"/>
              <a:gd name="connsiteY85" fmla="*/ 6587728 h 6857999"/>
              <a:gd name="connsiteX86" fmla="*/ 2066431 w 3920836"/>
              <a:gd name="connsiteY86" fmla="*/ 6587728 h 6857999"/>
              <a:gd name="connsiteX87" fmla="*/ 2066431 w 3920836"/>
              <a:gd name="connsiteY87" fmla="*/ 6513452 h 6857999"/>
              <a:gd name="connsiteX88" fmla="*/ 2112237 w 3920836"/>
              <a:gd name="connsiteY88" fmla="*/ 6535710 h 6857999"/>
              <a:gd name="connsiteX89" fmla="*/ 2178021 w 3920836"/>
              <a:gd name="connsiteY89" fmla="*/ 6459058 h 6857999"/>
              <a:gd name="connsiteX90" fmla="*/ 2112237 w 3920836"/>
              <a:gd name="connsiteY90" fmla="*/ 6382656 h 6857999"/>
              <a:gd name="connsiteX91" fmla="*/ 1851649 w 3920836"/>
              <a:gd name="connsiteY91" fmla="*/ 6382656 h 6857999"/>
              <a:gd name="connsiteX92" fmla="*/ 1848041 w 3920836"/>
              <a:gd name="connsiteY92" fmla="*/ 6382679 h 6857999"/>
              <a:gd name="connsiteX93" fmla="*/ 1774797 w 3920836"/>
              <a:gd name="connsiteY93" fmla="*/ 6459183 h 6857999"/>
              <a:gd name="connsiteX94" fmla="*/ 1774854 w 3920836"/>
              <a:gd name="connsiteY94" fmla="*/ 6466102 h 6857999"/>
              <a:gd name="connsiteX95" fmla="*/ 1854067 w 3920836"/>
              <a:gd name="connsiteY95" fmla="*/ 6535835 h 6857999"/>
              <a:gd name="connsiteX96" fmla="*/ 1915270 w 3920836"/>
              <a:gd name="connsiteY96" fmla="*/ 6515703 h 6857999"/>
              <a:gd name="connsiteX97" fmla="*/ 1898092 w 3920836"/>
              <a:gd name="connsiteY97" fmla="*/ 6490695 h 6857999"/>
              <a:gd name="connsiteX98" fmla="*/ 1858393 w 3920836"/>
              <a:gd name="connsiteY98" fmla="*/ 6505199 h 6857999"/>
              <a:gd name="connsiteX99" fmla="*/ 1815641 w 3920836"/>
              <a:gd name="connsiteY99" fmla="*/ 6471438 h 6857999"/>
              <a:gd name="connsiteX100" fmla="*/ 1925958 w 3920836"/>
              <a:gd name="connsiteY100" fmla="*/ 6471438 h 6857999"/>
              <a:gd name="connsiteX101" fmla="*/ 1925958 w 3920836"/>
              <a:gd name="connsiteY101" fmla="*/ 6462935 h 6857999"/>
              <a:gd name="connsiteX102" fmla="*/ 1851649 w 3920836"/>
              <a:gd name="connsiteY102" fmla="*/ 6382656 h 6857999"/>
              <a:gd name="connsiteX103" fmla="*/ 3272159 w 3920836"/>
              <a:gd name="connsiteY103" fmla="*/ 6382281 h 6857999"/>
              <a:gd name="connsiteX104" fmla="*/ 3271904 w 3920836"/>
              <a:gd name="connsiteY104" fmla="*/ 6382656 h 6857999"/>
              <a:gd name="connsiteX105" fmla="*/ 3268952 w 3920836"/>
              <a:gd name="connsiteY105" fmla="*/ 6382673 h 6857999"/>
              <a:gd name="connsiteX106" fmla="*/ 3195305 w 3920836"/>
              <a:gd name="connsiteY106" fmla="*/ 6458808 h 6857999"/>
              <a:gd name="connsiteX107" fmla="*/ 3195356 w 3920836"/>
              <a:gd name="connsiteY107" fmla="*/ 6465727 h 6857999"/>
              <a:gd name="connsiteX108" fmla="*/ 3274576 w 3920836"/>
              <a:gd name="connsiteY108" fmla="*/ 6535460 h 6857999"/>
              <a:gd name="connsiteX109" fmla="*/ 3335779 w 3920836"/>
              <a:gd name="connsiteY109" fmla="*/ 6515328 h 6857999"/>
              <a:gd name="connsiteX110" fmla="*/ 3318474 w 3920836"/>
              <a:gd name="connsiteY110" fmla="*/ 6490319 h 6857999"/>
              <a:gd name="connsiteX111" fmla="*/ 3278902 w 3920836"/>
              <a:gd name="connsiteY111" fmla="*/ 6504824 h 6857999"/>
              <a:gd name="connsiteX112" fmla="*/ 3236150 w 3920836"/>
              <a:gd name="connsiteY112" fmla="*/ 6471062 h 6857999"/>
              <a:gd name="connsiteX113" fmla="*/ 3346467 w 3920836"/>
              <a:gd name="connsiteY113" fmla="*/ 6471062 h 6857999"/>
              <a:gd name="connsiteX114" fmla="*/ 3346467 w 3920836"/>
              <a:gd name="connsiteY114" fmla="*/ 6462560 h 6857999"/>
              <a:gd name="connsiteX115" fmla="*/ 3272159 w 3920836"/>
              <a:gd name="connsiteY115" fmla="*/ 6382281 h 6857999"/>
              <a:gd name="connsiteX116" fmla="*/ 2273196 w 3920836"/>
              <a:gd name="connsiteY116" fmla="*/ 6381906 h 6857999"/>
              <a:gd name="connsiteX117" fmla="*/ 2194689 w 3920836"/>
              <a:gd name="connsiteY117" fmla="*/ 6459058 h 6857999"/>
              <a:gd name="connsiteX118" fmla="*/ 2273196 w 3920836"/>
              <a:gd name="connsiteY118" fmla="*/ 6536210 h 6857999"/>
              <a:gd name="connsiteX119" fmla="*/ 2351704 w 3920836"/>
              <a:gd name="connsiteY119" fmla="*/ 6459058 h 6857999"/>
              <a:gd name="connsiteX120" fmla="*/ 2273196 w 3920836"/>
              <a:gd name="connsiteY120" fmla="*/ 6381906 h 6857999"/>
              <a:gd name="connsiteX121" fmla="*/ 2959275 w 3920836"/>
              <a:gd name="connsiteY121" fmla="*/ 6330638 h 6857999"/>
              <a:gd name="connsiteX122" fmla="*/ 2959275 w 3920836"/>
              <a:gd name="connsiteY122" fmla="*/ 6532084 h 6857999"/>
              <a:gd name="connsiteX123" fmla="*/ 2998210 w 3920836"/>
              <a:gd name="connsiteY123" fmla="*/ 6532084 h 6857999"/>
              <a:gd name="connsiteX124" fmla="*/ 2998210 w 3920836"/>
              <a:gd name="connsiteY124" fmla="*/ 6330638 h 6857999"/>
              <a:gd name="connsiteX125" fmla="*/ 1501485 w 3920836"/>
              <a:gd name="connsiteY125" fmla="*/ 6330638 h 6857999"/>
              <a:gd name="connsiteX126" fmla="*/ 1560143 w 3920836"/>
              <a:gd name="connsiteY126" fmla="*/ 6532084 h 6857999"/>
              <a:gd name="connsiteX127" fmla="*/ 1606586 w 3920836"/>
              <a:gd name="connsiteY127" fmla="*/ 6532084 h 6857999"/>
              <a:gd name="connsiteX128" fmla="*/ 1642213 w 3920836"/>
              <a:gd name="connsiteY128" fmla="*/ 6393910 h 6857999"/>
              <a:gd name="connsiteX129" fmla="*/ 1678221 w 3920836"/>
              <a:gd name="connsiteY129" fmla="*/ 6532084 h 6857999"/>
              <a:gd name="connsiteX130" fmla="*/ 1724664 w 3920836"/>
              <a:gd name="connsiteY130" fmla="*/ 6532084 h 6857999"/>
              <a:gd name="connsiteX131" fmla="*/ 1783067 w 3920836"/>
              <a:gd name="connsiteY131" fmla="*/ 6330638 h 6857999"/>
              <a:gd name="connsiteX132" fmla="*/ 1733826 w 3920836"/>
              <a:gd name="connsiteY132" fmla="*/ 6330638 h 6857999"/>
              <a:gd name="connsiteX133" fmla="*/ 1697689 w 3920836"/>
              <a:gd name="connsiteY133" fmla="*/ 6476189 h 6857999"/>
              <a:gd name="connsiteX134" fmla="*/ 1659517 w 3920836"/>
              <a:gd name="connsiteY134" fmla="*/ 6330638 h 6857999"/>
              <a:gd name="connsiteX135" fmla="*/ 1625417 w 3920836"/>
              <a:gd name="connsiteY135" fmla="*/ 6330638 h 6857999"/>
              <a:gd name="connsiteX136" fmla="*/ 1586354 w 3920836"/>
              <a:gd name="connsiteY136" fmla="*/ 6476189 h 6857999"/>
              <a:gd name="connsiteX137" fmla="*/ 1550345 w 3920836"/>
              <a:gd name="connsiteY137" fmla="*/ 6330638 h 6857999"/>
              <a:gd name="connsiteX138" fmla="*/ 3167312 w 3920836"/>
              <a:gd name="connsiteY138" fmla="*/ 6327637 h 6857999"/>
              <a:gd name="connsiteX139" fmla="*/ 3161256 w 3920836"/>
              <a:gd name="connsiteY139" fmla="*/ 6327741 h 6857999"/>
              <a:gd name="connsiteX140" fmla="*/ 3117434 w 3920836"/>
              <a:gd name="connsiteY140" fmla="*/ 6378404 h 6857999"/>
              <a:gd name="connsiteX141" fmla="*/ 3117434 w 3920836"/>
              <a:gd name="connsiteY141" fmla="*/ 6386282 h 6857999"/>
              <a:gd name="connsiteX142" fmla="*/ 3092877 w 3920836"/>
              <a:gd name="connsiteY142" fmla="*/ 6386282 h 6857999"/>
              <a:gd name="connsiteX143" fmla="*/ 3092877 w 3920836"/>
              <a:gd name="connsiteY143" fmla="*/ 6419794 h 6857999"/>
              <a:gd name="connsiteX144" fmla="*/ 3117434 w 3920836"/>
              <a:gd name="connsiteY144" fmla="*/ 6419794 h 6857999"/>
              <a:gd name="connsiteX145" fmla="*/ 3117434 w 3920836"/>
              <a:gd name="connsiteY145" fmla="*/ 6532334 h 6857999"/>
              <a:gd name="connsiteX146" fmla="*/ 3156497 w 3920836"/>
              <a:gd name="connsiteY146" fmla="*/ 6532334 h 6857999"/>
              <a:gd name="connsiteX147" fmla="*/ 3156497 w 3920836"/>
              <a:gd name="connsiteY147" fmla="*/ 6419794 h 6857999"/>
              <a:gd name="connsiteX148" fmla="*/ 3186526 w 3920836"/>
              <a:gd name="connsiteY148" fmla="*/ 6419794 h 6857999"/>
              <a:gd name="connsiteX149" fmla="*/ 3186526 w 3920836"/>
              <a:gd name="connsiteY149" fmla="*/ 6386282 h 6857999"/>
              <a:gd name="connsiteX150" fmla="*/ 3156497 w 3920836"/>
              <a:gd name="connsiteY150" fmla="*/ 6386282 h 6857999"/>
              <a:gd name="connsiteX151" fmla="*/ 3156497 w 3920836"/>
              <a:gd name="connsiteY151" fmla="*/ 6379030 h 6857999"/>
              <a:gd name="connsiteX152" fmla="*/ 3174947 w 3920836"/>
              <a:gd name="connsiteY152" fmla="*/ 6357898 h 6857999"/>
              <a:gd name="connsiteX153" fmla="*/ 3187671 w 3920836"/>
              <a:gd name="connsiteY153" fmla="*/ 6360899 h 6857999"/>
              <a:gd name="connsiteX154" fmla="*/ 3195560 w 3920836"/>
              <a:gd name="connsiteY154" fmla="*/ 6333639 h 6857999"/>
              <a:gd name="connsiteX155" fmla="*/ 3167312 w 3920836"/>
              <a:gd name="connsiteY155" fmla="*/ 6327637 h 6857999"/>
              <a:gd name="connsiteX156" fmla="*/ 3410086 w 3920836"/>
              <a:gd name="connsiteY156" fmla="*/ 6319509 h 6857999"/>
              <a:gd name="connsiteX157" fmla="*/ 3410086 w 3920836"/>
              <a:gd name="connsiteY157" fmla="*/ 6363649 h 6857999"/>
              <a:gd name="connsiteX158" fmla="*/ 3415940 w 3920836"/>
              <a:gd name="connsiteY158" fmla="*/ 6363649 h 6857999"/>
              <a:gd name="connsiteX159" fmla="*/ 3415940 w 3920836"/>
              <a:gd name="connsiteY159" fmla="*/ 6327011 h 6857999"/>
              <a:gd name="connsiteX160" fmla="*/ 3430700 w 3920836"/>
              <a:gd name="connsiteY160" fmla="*/ 6363649 h 6857999"/>
              <a:gd name="connsiteX161" fmla="*/ 3432990 w 3920836"/>
              <a:gd name="connsiteY161" fmla="*/ 6363649 h 6857999"/>
              <a:gd name="connsiteX162" fmla="*/ 3448259 w 3920836"/>
              <a:gd name="connsiteY162" fmla="*/ 6327011 h 6857999"/>
              <a:gd name="connsiteX163" fmla="*/ 3448259 w 3920836"/>
              <a:gd name="connsiteY163" fmla="*/ 6363649 h 6857999"/>
              <a:gd name="connsiteX164" fmla="*/ 3454112 w 3920836"/>
              <a:gd name="connsiteY164" fmla="*/ 6363649 h 6857999"/>
              <a:gd name="connsiteX165" fmla="*/ 3454112 w 3920836"/>
              <a:gd name="connsiteY165" fmla="*/ 6319509 h 6857999"/>
              <a:gd name="connsiteX166" fmla="*/ 3446096 w 3920836"/>
              <a:gd name="connsiteY166" fmla="*/ 6319509 h 6857999"/>
              <a:gd name="connsiteX167" fmla="*/ 3432099 w 3920836"/>
              <a:gd name="connsiteY167" fmla="*/ 6353146 h 6857999"/>
              <a:gd name="connsiteX168" fmla="*/ 3418103 w 3920836"/>
              <a:gd name="connsiteY168" fmla="*/ 6319509 h 6857999"/>
              <a:gd name="connsiteX169" fmla="*/ 3053687 w 3920836"/>
              <a:gd name="connsiteY169" fmla="*/ 6318882 h 6857999"/>
              <a:gd name="connsiteX170" fmla="*/ 3029894 w 3920836"/>
              <a:gd name="connsiteY170" fmla="*/ 6341767 h 6857999"/>
              <a:gd name="connsiteX171" fmla="*/ 3029894 w 3920836"/>
              <a:gd name="connsiteY171" fmla="*/ 6342020 h 6857999"/>
              <a:gd name="connsiteX172" fmla="*/ 3053815 w 3920836"/>
              <a:gd name="connsiteY172" fmla="*/ 6364775 h 6857999"/>
              <a:gd name="connsiteX173" fmla="*/ 3075433 w 3920836"/>
              <a:gd name="connsiteY173" fmla="*/ 6343525 h 6857999"/>
              <a:gd name="connsiteX174" fmla="*/ 3053815 w 3920836"/>
              <a:gd name="connsiteY174" fmla="*/ 6318884 h 6857999"/>
              <a:gd name="connsiteX175" fmla="*/ 3053687 w 3920836"/>
              <a:gd name="connsiteY175" fmla="*/ 6318882 h 6857999"/>
              <a:gd name="connsiteX176" fmla="*/ 3381966 w 3920836"/>
              <a:gd name="connsiteY176" fmla="*/ 6318633 h 6857999"/>
              <a:gd name="connsiteX177" fmla="*/ 3366570 w 3920836"/>
              <a:gd name="connsiteY177" fmla="*/ 6331138 h 6857999"/>
              <a:gd name="connsiteX178" fmla="*/ 3381712 w 3920836"/>
              <a:gd name="connsiteY178" fmla="*/ 6343643 h 6857999"/>
              <a:gd name="connsiteX179" fmla="*/ 3393164 w 3920836"/>
              <a:gd name="connsiteY179" fmla="*/ 6352021 h 6857999"/>
              <a:gd name="connsiteX180" fmla="*/ 3382603 w 3920836"/>
              <a:gd name="connsiteY180" fmla="*/ 6359648 h 6857999"/>
              <a:gd name="connsiteX181" fmla="*/ 3368480 w 3920836"/>
              <a:gd name="connsiteY181" fmla="*/ 6353270 h 6857999"/>
              <a:gd name="connsiteX182" fmla="*/ 3365426 w 3920836"/>
              <a:gd name="connsiteY182" fmla="*/ 6356773 h 6857999"/>
              <a:gd name="connsiteX183" fmla="*/ 3382603 w 3920836"/>
              <a:gd name="connsiteY183" fmla="*/ 6363775 h 6857999"/>
              <a:gd name="connsiteX184" fmla="*/ 3399144 w 3920836"/>
              <a:gd name="connsiteY184" fmla="*/ 6351270 h 6857999"/>
              <a:gd name="connsiteX185" fmla="*/ 3383494 w 3920836"/>
              <a:gd name="connsiteY185" fmla="*/ 6337890 h 6857999"/>
              <a:gd name="connsiteX186" fmla="*/ 3372551 w 3920836"/>
              <a:gd name="connsiteY186" fmla="*/ 6330512 h 6857999"/>
              <a:gd name="connsiteX187" fmla="*/ 3381839 w 3920836"/>
              <a:gd name="connsiteY187" fmla="*/ 6323510 h 6857999"/>
              <a:gd name="connsiteX188" fmla="*/ 3394564 w 3920836"/>
              <a:gd name="connsiteY188" fmla="*/ 6328887 h 6857999"/>
              <a:gd name="connsiteX189" fmla="*/ 3397999 w 3920836"/>
              <a:gd name="connsiteY189" fmla="*/ 6324761 h 6857999"/>
              <a:gd name="connsiteX190" fmla="*/ 3381966 w 3920836"/>
              <a:gd name="connsiteY190" fmla="*/ 6318633 h 6857999"/>
              <a:gd name="connsiteX191" fmla="*/ 2317983 w 3920836"/>
              <a:gd name="connsiteY191" fmla="*/ 1568801 h 6857999"/>
              <a:gd name="connsiteX192" fmla="*/ 3793891 w 3920836"/>
              <a:gd name="connsiteY192" fmla="*/ 1916301 h 6857999"/>
              <a:gd name="connsiteX193" fmla="*/ 3920836 w 3920836"/>
              <a:gd name="connsiteY193" fmla="*/ 1986214 h 6857999"/>
              <a:gd name="connsiteX194" fmla="*/ 3920836 w 3920836"/>
              <a:gd name="connsiteY194" fmla="*/ 6857999 h 6857999"/>
              <a:gd name="connsiteX195" fmla="*/ 0 w 3920836"/>
              <a:gd name="connsiteY195" fmla="*/ 6857999 h 6857999"/>
              <a:gd name="connsiteX196" fmla="*/ 0 w 3920836"/>
              <a:gd name="connsiteY196" fmla="*/ 2509282 h 6857999"/>
              <a:gd name="connsiteX197" fmla="*/ 20983 w 3920836"/>
              <a:gd name="connsiteY197" fmla="*/ 2487909 h 6857999"/>
              <a:gd name="connsiteX198" fmla="*/ 2317983 w 3920836"/>
              <a:gd name="connsiteY198" fmla="*/ 1568801 h 6857999"/>
              <a:gd name="connsiteX199" fmla="*/ 0 w 3920836"/>
              <a:gd name="connsiteY199" fmla="*/ 0 h 6857999"/>
              <a:gd name="connsiteX200" fmla="*/ 3920836 w 3920836"/>
              <a:gd name="connsiteY200" fmla="*/ 0 h 6857999"/>
              <a:gd name="connsiteX201" fmla="*/ 3920836 w 3920836"/>
              <a:gd name="connsiteY201" fmla="*/ 1813430 h 6857999"/>
              <a:gd name="connsiteX202" fmla="*/ 3728890 w 3920836"/>
              <a:gd name="connsiteY202" fmla="*/ 1715642 h 6857999"/>
              <a:gd name="connsiteX203" fmla="*/ 223648 w 3920836"/>
              <a:gd name="connsiteY203" fmla="*/ 2114131 h 6857999"/>
              <a:gd name="connsiteX204" fmla="*/ 0 w 3920836"/>
              <a:gd name="connsiteY204" fmla="*/ 230098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920836" h="6857999">
                <a:moveTo>
                  <a:pt x="3380949" y="6485942"/>
                </a:moveTo>
                <a:lnTo>
                  <a:pt x="3380694" y="6486567"/>
                </a:lnTo>
                <a:cubicBezTo>
                  <a:pt x="3367219" y="6486684"/>
                  <a:pt x="3356175" y="6497101"/>
                  <a:pt x="3355500" y="6510326"/>
                </a:cubicBezTo>
                <a:cubicBezTo>
                  <a:pt x="3355500" y="6510532"/>
                  <a:pt x="3355488" y="6510737"/>
                  <a:pt x="3355488" y="6510944"/>
                </a:cubicBezTo>
                <a:cubicBezTo>
                  <a:pt x="3355488" y="6524755"/>
                  <a:pt x="3366876" y="6535957"/>
                  <a:pt x="3380936" y="6535960"/>
                </a:cubicBezTo>
                <a:cubicBezTo>
                  <a:pt x="3394983" y="6535964"/>
                  <a:pt x="3406384" y="6524771"/>
                  <a:pt x="3406384" y="6510959"/>
                </a:cubicBezTo>
                <a:cubicBezTo>
                  <a:pt x="3406397" y="6497147"/>
                  <a:pt x="3395009" y="6485947"/>
                  <a:pt x="3380949" y="6485942"/>
                </a:cubicBezTo>
                <a:close/>
                <a:moveTo>
                  <a:pt x="1815004" y="6445179"/>
                </a:moveTo>
                <a:lnTo>
                  <a:pt x="1815128" y="6445179"/>
                </a:lnTo>
                <a:lnTo>
                  <a:pt x="1815004" y="6445428"/>
                </a:lnTo>
                <a:close/>
                <a:moveTo>
                  <a:pt x="3235513" y="6444803"/>
                </a:moveTo>
                <a:lnTo>
                  <a:pt x="3235563" y="6444803"/>
                </a:lnTo>
                <a:lnTo>
                  <a:pt x="3235259" y="6445428"/>
                </a:lnTo>
                <a:close/>
                <a:moveTo>
                  <a:pt x="2272942" y="6416793"/>
                </a:moveTo>
                <a:cubicBezTo>
                  <a:pt x="2297372" y="6416793"/>
                  <a:pt x="2311113" y="6436425"/>
                  <a:pt x="2311113" y="6459058"/>
                </a:cubicBezTo>
                <a:lnTo>
                  <a:pt x="2310986" y="6459058"/>
                </a:lnTo>
                <a:cubicBezTo>
                  <a:pt x="2310986" y="6481441"/>
                  <a:pt x="2297627" y="6501573"/>
                  <a:pt x="2272942" y="6501573"/>
                </a:cubicBezTo>
                <a:cubicBezTo>
                  <a:pt x="2248257" y="6501573"/>
                  <a:pt x="2234770" y="6481691"/>
                  <a:pt x="2234770" y="6459058"/>
                </a:cubicBezTo>
                <a:cubicBezTo>
                  <a:pt x="2234770" y="6436425"/>
                  <a:pt x="2248511" y="6416793"/>
                  <a:pt x="2272942" y="6416793"/>
                </a:cubicBezTo>
                <a:close/>
                <a:moveTo>
                  <a:pt x="2099514" y="6416793"/>
                </a:moveTo>
                <a:cubicBezTo>
                  <a:pt x="2121908" y="6416793"/>
                  <a:pt x="2137050" y="6433674"/>
                  <a:pt x="2137050" y="6459058"/>
                </a:cubicBezTo>
                <a:cubicBezTo>
                  <a:pt x="2137050" y="6484442"/>
                  <a:pt x="2122035" y="6501573"/>
                  <a:pt x="2099514" y="6501573"/>
                </a:cubicBezTo>
                <a:cubicBezTo>
                  <a:pt x="2086441" y="6501137"/>
                  <a:pt x="2074217" y="6495107"/>
                  <a:pt x="2066050" y="6485067"/>
                </a:cubicBezTo>
                <a:lnTo>
                  <a:pt x="2066050" y="6433299"/>
                </a:lnTo>
                <a:cubicBezTo>
                  <a:pt x="2074137" y="6423163"/>
                  <a:pt x="2086410" y="6417110"/>
                  <a:pt x="2099514" y="6416793"/>
                </a:cubicBezTo>
                <a:close/>
                <a:moveTo>
                  <a:pt x="2680596" y="6412990"/>
                </a:moveTo>
                <a:cubicBezTo>
                  <a:pt x="2699485" y="6412273"/>
                  <a:pt x="2715389" y="6426740"/>
                  <a:pt x="2716120" y="6445303"/>
                </a:cubicBezTo>
                <a:lnTo>
                  <a:pt x="2642956" y="6445303"/>
                </a:lnTo>
                <a:lnTo>
                  <a:pt x="2642828" y="6445428"/>
                </a:lnTo>
                <a:cubicBezTo>
                  <a:pt x="2644315" y="6426713"/>
                  <a:pt x="2660509" y="6412451"/>
                  <a:pt x="2679601" y="6413041"/>
                </a:cubicBezTo>
                <a:cubicBezTo>
                  <a:pt x="2679932" y="6413019"/>
                  <a:pt x="2680264" y="6413002"/>
                  <a:pt x="2680596" y="6412990"/>
                </a:cubicBezTo>
                <a:close/>
                <a:moveTo>
                  <a:pt x="1852645" y="6412865"/>
                </a:moveTo>
                <a:cubicBezTo>
                  <a:pt x="1871533" y="6412148"/>
                  <a:pt x="1887439" y="6426615"/>
                  <a:pt x="1888168" y="6445179"/>
                </a:cubicBezTo>
                <a:lnTo>
                  <a:pt x="1815128" y="6445179"/>
                </a:lnTo>
                <a:lnTo>
                  <a:pt x="1826701" y="6421959"/>
                </a:lnTo>
                <a:cubicBezTo>
                  <a:pt x="1833299" y="6416106"/>
                  <a:pt x="1842105" y="6412657"/>
                  <a:pt x="1851649" y="6412917"/>
                </a:cubicBezTo>
                <a:cubicBezTo>
                  <a:pt x="1851980" y="6412895"/>
                  <a:pt x="1852313" y="6412877"/>
                  <a:pt x="1852645" y="6412865"/>
                </a:cubicBezTo>
                <a:close/>
                <a:moveTo>
                  <a:pt x="3272769" y="6412490"/>
                </a:moveTo>
                <a:cubicBezTo>
                  <a:pt x="3291664" y="6411772"/>
                  <a:pt x="3307570" y="6426240"/>
                  <a:pt x="3308294" y="6444803"/>
                </a:cubicBezTo>
                <a:lnTo>
                  <a:pt x="3235563" y="6444803"/>
                </a:lnTo>
                <a:lnTo>
                  <a:pt x="3246785" y="6421764"/>
                </a:lnTo>
                <a:cubicBezTo>
                  <a:pt x="3253365" y="6415839"/>
                  <a:pt x="3262189" y="6412321"/>
                  <a:pt x="3271777" y="6412541"/>
                </a:cubicBezTo>
                <a:cubicBezTo>
                  <a:pt x="3272108" y="6412519"/>
                  <a:pt x="3272439" y="6412502"/>
                  <a:pt x="3272769" y="6412490"/>
                </a:cubicBezTo>
                <a:close/>
                <a:moveTo>
                  <a:pt x="3033965" y="6386282"/>
                </a:moveTo>
                <a:lnTo>
                  <a:pt x="3033965" y="6532084"/>
                </a:lnTo>
                <a:lnTo>
                  <a:pt x="3072901" y="6532084"/>
                </a:lnTo>
                <a:lnTo>
                  <a:pt x="3072901" y="6386282"/>
                </a:lnTo>
                <a:close/>
                <a:moveTo>
                  <a:pt x="2359210" y="6386282"/>
                </a:moveTo>
                <a:lnTo>
                  <a:pt x="2404890" y="6532084"/>
                </a:lnTo>
                <a:lnTo>
                  <a:pt x="2446370" y="6532084"/>
                </a:lnTo>
                <a:lnTo>
                  <a:pt x="2477672" y="6432798"/>
                </a:lnTo>
                <a:lnTo>
                  <a:pt x="2508845" y="6532084"/>
                </a:lnTo>
                <a:lnTo>
                  <a:pt x="2550453" y="6532084"/>
                </a:lnTo>
                <a:lnTo>
                  <a:pt x="2595750" y="6386282"/>
                </a:lnTo>
                <a:lnTo>
                  <a:pt x="2555033" y="6386282"/>
                </a:lnTo>
                <a:lnTo>
                  <a:pt x="2527295" y="6484442"/>
                </a:lnTo>
                <a:lnTo>
                  <a:pt x="2494722" y="6386282"/>
                </a:lnTo>
                <a:lnTo>
                  <a:pt x="2459985" y="6386282"/>
                </a:lnTo>
                <a:lnTo>
                  <a:pt x="2427412" y="6484442"/>
                </a:lnTo>
                <a:lnTo>
                  <a:pt x="2399800" y="6386282"/>
                </a:lnTo>
                <a:close/>
                <a:moveTo>
                  <a:pt x="2862954" y="6382906"/>
                </a:moveTo>
                <a:cubicBezTo>
                  <a:pt x="2844262" y="6383453"/>
                  <a:pt x="2826768" y="6392051"/>
                  <a:pt x="2815112" y="6406415"/>
                </a:cubicBezTo>
                <a:lnTo>
                  <a:pt x="2815112" y="6386157"/>
                </a:lnTo>
                <a:lnTo>
                  <a:pt x="2776177" y="6386157"/>
                </a:lnTo>
                <a:lnTo>
                  <a:pt x="2776686" y="6532084"/>
                </a:lnTo>
                <a:lnTo>
                  <a:pt x="2815621" y="6532084"/>
                </a:lnTo>
                <a:lnTo>
                  <a:pt x="2815621" y="6435800"/>
                </a:lnTo>
                <a:cubicBezTo>
                  <a:pt x="2824896" y="6425417"/>
                  <a:pt x="2838206" y="6419375"/>
                  <a:pt x="2852266" y="6419169"/>
                </a:cubicBezTo>
                <a:cubicBezTo>
                  <a:pt x="2855867" y="6419176"/>
                  <a:pt x="2859455" y="6419596"/>
                  <a:pt x="2862954" y="6420419"/>
                </a:cubicBezTo>
                <a:close/>
                <a:moveTo>
                  <a:pt x="2679474" y="6382656"/>
                </a:moveTo>
                <a:cubicBezTo>
                  <a:pt x="2678227" y="6382635"/>
                  <a:pt x="2676981" y="6382644"/>
                  <a:pt x="2675733" y="6382683"/>
                </a:cubicBezTo>
                <a:cubicBezTo>
                  <a:pt x="2634013" y="6384002"/>
                  <a:pt x="2601280" y="6418308"/>
                  <a:pt x="2602621" y="6459308"/>
                </a:cubicBezTo>
                <a:cubicBezTo>
                  <a:pt x="2602531" y="6461614"/>
                  <a:pt x="2602549" y="6463923"/>
                  <a:pt x="2602678" y="6466227"/>
                </a:cubicBezTo>
                <a:cubicBezTo>
                  <a:pt x="2604959" y="6506980"/>
                  <a:pt x="2640422" y="6538201"/>
                  <a:pt x="2681891" y="6535960"/>
                </a:cubicBezTo>
                <a:cubicBezTo>
                  <a:pt x="2704087" y="6536665"/>
                  <a:pt x="2725803" y="6529522"/>
                  <a:pt x="2743094" y="6515829"/>
                </a:cubicBezTo>
                <a:lnTo>
                  <a:pt x="2725917" y="6490819"/>
                </a:lnTo>
                <a:cubicBezTo>
                  <a:pt x="2714898" y="6500202"/>
                  <a:pt x="2700799" y="6505353"/>
                  <a:pt x="2686217" y="6505324"/>
                </a:cubicBezTo>
                <a:cubicBezTo>
                  <a:pt x="2665137" y="6506914"/>
                  <a:pt x="2646424" y="6492138"/>
                  <a:pt x="2643465" y="6471563"/>
                </a:cubicBezTo>
                <a:lnTo>
                  <a:pt x="2753909" y="6471563"/>
                </a:lnTo>
                <a:lnTo>
                  <a:pt x="2753909" y="6463060"/>
                </a:lnTo>
                <a:cubicBezTo>
                  <a:pt x="2753909" y="6415417"/>
                  <a:pt x="2723881" y="6382781"/>
                  <a:pt x="2679601" y="6382781"/>
                </a:cubicBezTo>
                <a:close/>
                <a:moveTo>
                  <a:pt x="2112237" y="6382656"/>
                </a:moveTo>
                <a:cubicBezTo>
                  <a:pt x="2094118" y="6382339"/>
                  <a:pt x="2076924" y="6390510"/>
                  <a:pt x="2065923" y="6404664"/>
                </a:cubicBezTo>
                <a:lnTo>
                  <a:pt x="2065923" y="6386282"/>
                </a:lnTo>
                <a:lnTo>
                  <a:pt x="2026860" y="6386282"/>
                </a:lnTo>
                <a:lnTo>
                  <a:pt x="2026860" y="6587728"/>
                </a:lnTo>
                <a:lnTo>
                  <a:pt x="2066431" y="6587728"/>
                </a:lnTo>
                <a:lnTo>
                  <a:pt x="2066431" y="6513452"/>
                </a:lnTo>
                <a:cubicBezTo>
                  <a:pt x="2077258" y="6527574"/>
                  <a:pt x="2094246" y="6535829"/>
                  <a:pt x="2112237" y="6535710"/>
                </a:cubicBezTo>
                <a:cubicBezTo>
                  <a:pt x="2150410" y="6535710"/>
                  <a:pt x="2178021" y="6507700"/>
                  <a:pt x="2178021" y="6459058"/>
                </a:cubicBezTo>
                <a:cubicBezTo>
                  <a:pt x="2178021" y="6410416"/>
                  <a:pt x="2150410" y="6382656"/>
                  <a:pt x="2112237" y="6382656"/>
                </a:cubicBezTo>
                <a:close/>
                <a:moveTo>
                  <a:pt x="1851649" y="6382656"/>
                </a:moveTo>
                <a:cubicBezTo>
                  <a:pt x="1850447" y="6382636"/>
                  <a:pt x="1849244" y="6382643"/>
                  <a:pt x="1848041" y="6382679"/>
                </a:cubicBezTo>
                <a:cubicBezTo>
                  <a:pt x="1806318" y="6383928"/>
                  <a:pt x="1773525" y="6418181"/>
                  <a:pt x="1774797" y="6459183"/>
                </a:cubicBezTo>
                <a:cubicBezTo>
                  <a:pt x="1774707" y="6461489"/>
                  <a:pt x="1774724" y="6463798"/>
                  <a:pt x="1774854" y="6466102"/>
                </a:cubicBezTo>
                <a:cubicBezTo>
                  <a:pt x="1777134" y="6506855"/>
                  <a:pt x="1812598" y="6538076"/>
                  <a:pt x="1854067" y="6535835"/>
                </a:cubicBezTo>
                <a:cubicBezTo>
                  <a:pt x="1876263" y="6536541"/>
                  <a:pt x="1897979" y="6529396"/>
                  <a:pt x="1915270" y="6515703"/>
                </a:cubicBezTo>
                <a:lnTo>
                  <a:pt x="1898092" y="6490695"/>
                </a:lnTo>
                <a:cubicBezTo>
                  <a:pt x="1887073" y="6500076"/>
                  <a:pt x="1872974" y="6505228"/>
                  <a:pt x="1858393" y="6505199"/>
                </a:cubicBezTo>
                <a:cubicBezTo>
                  <a:pt x="1837292" y="6506853"/>
                  <a:pt x="1818541" y="6492045"/>
                  <a:pt x="1815641" y="6471438"/>
                </a:cubicBezTo>
                <a:lnTo>
                  <a:pt x="1925958" y="6471438"/>
                </a:lnTo>
                <a:lnTo>
                  <a:pt x="1925958" y="6462935"/>
                </a:lnTo>
                <a:cubicBezTo>
                  <a:pt x="1925958" y="6415293"/>
                  <a:pt x="1895929" y="6382656"/>
                  <a:pt x="1851649" y="6382656"/>
                </a:cubicBezTo>
                <a:close/>
                <a:moveTo>
                  <a:pt x="3272159" y="6382281"/>
                </a:moveTo>
                <a:lnTo>
                  <a:pt x="3271904" y="6382656"/>
                </a:lnTo>
                <a:cubicBezTo>
                  <a:pt x="3270924" y="6382643"/>
                  <a:pt x="3269932" y="6382648"/>
                  <a:pt x="3268952" y="6382673"/>
                </a:cubicBezTo>
                <a:cubicBezTo>
                  <a:pt x="3227218" y="6383713"/>
                  <a:pt x="3194249" y="6417800"/>
                  <a:pt x="3195305" y="6458808"/>
                </a:cubicBezTo>
                <a:cubicBezTo>
                  <a:pt x="3195216" y="6461113"/>
                  <a:pt x="3195230" y="6463423"/>
                  <a:pt x="3195356" y="6465727"/>
                </a:cubicBezTo>
                <a:cubicBezTo>
                  <a:pt x="3197646" y="6506479"/>
                  <a:pt x="3233109" y="6537701"/>
                  <a:pt x="3274576" y="6535460"/>
                </a:cubicBezTo>
                <a:cubicBezTo>
                  <a:pt x="3296767" y="6536165"/>
                  <a:pt x="3318487" y="6529022"/>
                  <a:pt x="3335779" y="6515328"/>
                </a:cubicBezTo>
                <a:lnTo>
                  <a:pt x="3318474" y="6490319"/>
                </a:lnTo>
                <a:cubicBezTo>
                  <a:pt x="3307519" y="6499723"/>
                  <a:pt x="3293445" y="6504879"/>
                  <a:pt x="3278902" y="6504824"/>
                </a:cubicBezTo>
                <a:cubicBezTo>
                  <a:pt x="3257806" y="6506477"/>
                  <a:pt x="3239050" y="6491670"/>
                  <a:pt x="3236150" y="6471062"/>
                </a:cubicBezTo>
                <a:lnTo>
                  <a:pt x="3346467" y="6471062"/>
                </a:lnTo>
                <a:lnTo>
                  <a:pt x="3346467" y="6462560"/>
                </a:lnTo>
                <a:cubicBezTo>
                  <a:pt x="3346467" y="6414917"/>
                  <a:pt x="3316438" y="6382281"/>
                  <a:pt x="3272159" y="6382281"/>
                </a:cubicBezTo>
                <a:close/>
                <a:moveTo>
                  <a:pt x="2273196" y="6381906"/>
                </a:moveTo>
                <a:cubicBezTo>
                  <a:pt x="2229838" y="6381906"/>
                  <a:pt x="2194689" y="6416448"/>
                  <a:pt x="2194689" y="6459058"/>
                </a:cubicBezTo>
                <a:cubicBezTo>
                  <a:pt x="2194689" y="6501668"/>
                  <a:pt x="2229838" y="6536210"/>
                  <a:pt x="2273196" y="6536210"/>
                </a:cubicBezTo>
                <a:cubicBezTo>
                  <a:pt x="2316555" y="6536210"/>
                  <a:pt x="2351704" y="6501668"/>
                  <a:pt x="2351704" y="6459058"/>
                </a:cubicBezTo>
                <a:cubicBezTo>
                  <a:pt x="2351704" y="6416448"/>
                  <a:pt x="2316555" y="6381906"/>
                  <a:pt x="2273196" y="6381906"/>
                </a:cubicBezTo>
                <a:close/>
                <a:moveTo>
                  <a:pt x="2959275" y="6330638"/>
                </a:moveTo>
                <a:lnTo>
                  <a:pt x="2959275" y="6532084"/>
                </a:lnTo>
                <a:lnTo>
                  <a:pt x="2998210" y="6532084"/>
                </a:lnTo>
                <a:lnTo>
                  <a:pt x="2998210" y="6330638"/>
                </a:lnTo>
                <a:close/>
                <a:moveTo>
                  <a:pt x="1501485" y="6330638"/>
                </a:moveTo>
                <a:lnTo>
                  <a:pt x="1560143" y="6532084"/>
                </a:lnTo>
                <a:lnTo>
                  <a:pt x="1606586" y="6532084"/>
                </a:lnTo>
                <a:lnTo>
                  <a:pt x="1642213" y="6393910"/>
                </a:lnTo>
                <a:lnTo>
                  <a:pt x="1678221" y="6532084"/>
                </a:lnTo>
                <a:lnTo>
                  <a:pt x="1724664" y="6532084"/>
                </a:lnTo>
                <a:lnTo>
                  <a:pt x="1783067" y="6330638"/>
                </a:lnTo>
                <a:lnTo>
                  <a:pt x="1733826" y="6330638"/>
                </a:lnTo>
                <a:lnTo>
                  <a:pt x="1697689" y="6476189"/>
                </a:lnTo>
                <a:lnTo>
                  <a:pt x="1659517" y="6330638"/>
                </a:lnTo>
                <a:lnTo>
                  <a:pt x="1625417" y="6330638"/>
                </a:lnTo>
                <a:lnTo>
                  <a:pt x="1586354" y="6476189"/>
                </a:lnTo>
                <a:lnTo>
                  <a:pt x="1550345" y="6330638"/>
                </a:lnTo>
                <a:close/>
                <a:moveTo>
                  <a:pt x="3167312" y="6327637"/>
                </a:moveTo>
                <a:cubicBezTo>
                  <a:pt x="3165289" y="6327546"/>
                  <a:pt x="3163266" y="6327581"/>
                  <a:pt x="3161256" y="6327741"/>
                </a:cubicBezTo>
                <a:cubicBezTo>
                  <a:pt x="3134917" y="6329840"/>
                  <a:pt x="3115297" y="6352524"/>
                  <a:pt x="3117434" y="6378404"/>
                </a:cubicBezTo>
                <a:lnTo>
                  <a:pt x="3117434" y="6386282"/>
                </a:lnTo>
                <a:lnTo>
                  <a:pt x="3092877" y="6386282"/>
                </a:lnTo>
                <a:lnTo>
                  <a:pt x="3092877" y="6419794"/>
                </a:lnTo>
                <a:lnTo>
                  <a:pt x="3117434" y="6419794"/>
                </a:lnTo>
                <a:lnTo>
                  <a:pt x="3117434" y="6532334"/>
                </a:lnTo>
                <a:lnTo>
                  <a:pt x="3156497" y="6532334"/>
                </a:lnTo>
                <a:lnTo>
                  <a:pt x="3156497" y="6419794"/>
                </a:lnTo>
                <a:lnTo>
                  <a:pt x="3186526" y="6419794"/>
                </a:lnTo>
                <a:lnTo>
                  <a:pt x="3186526" y="6386282"/>
                </a:lnTo>
                <a:lnTo>
                  <a:pt x="3156497" y="6386282"/>
                </a:lnTo>
                <a:lnTo>
                  <a:pt x="3156497" y="6379030"/>
                </a:lnTo>
                <a:cubicBezTo>
                  <a:pt x="3156497" y="6365151"/>
                  <a:pt x="3163877" y="6357898"/>
                  <a:pt x="3174947" y="6357898"/>
                </a:cubicBezTo>
                <a:cubicBezTo>
                  <a:pt x="3179388" y="6357723"/>
                  <a:pt x="3183790" y="6358762"/>
                  <a:pt x="3187671" y="6360899"/>
                </a:cubicBezTo>
                <a:lnTo>
                  <a:pt x="3195560" y="6333639"/>
                </a:lnTo>
                <a:cubicBezTo>
                  <a:pt x="3186742" y="6329505"/>
                  <a:pt x="3177072" y="6327450"/>
                  <a:pt x="3167312" y="6327637"/>
                </a:cubicBezTo>
                <a:close/>
                <a:moveTo>
                  <a:pt x="3410086" y="6319509"/>
                </a:moveTo>
                <a:lnTo>
                  <a:pt x="3410086" y="6363649"/>
                </a:lnTo>
                <a:lnTo>
                  <a:pt x="3415940" y="6363649"/>
                </a:lnTo>
                <a:lnTo>
                  <a:pt x="3415940" y="6327011"/>
                </a:lnTo>
                <a:lnTo>
                  <a:pt x="3430700" y="6363649"/>
                </a:lnTo>
                <a:lnTo>
                  <a:pt x="3432990" y="6363649"/>
                </a:lnTo>
                <a:lnTo>
                  <a:pt x="3448259" y="6327011"/>
                </a:lnTo>
                <a:lnTo>
                  <a:pt x="3448259" y="6363649"/>
                </a:lnTo>
                <a:lnTo>
                  <a:pt x="3454112" y="6363649"/>
                </a:lnTo>
                <a:lnTo>
                  <a:pt x="3454112" y="6319509"/>
                </a:lnTo>
                <a:lnTo>
                  <a:pt x="3446096" y="6319509"/>
                </a:lnTo>
                <a:lnTo>
                  <a:pt x="3432099" y="6353146"/>
                </a:lnTo>
                <a:lnTo>
                  <a:pt x="3418103" y="6319509"/>
                </a:lnTo>
                <a:close/>
                <a:moveTo>
                  <a:pt x="3053687" y="6318882"/>
                </a:moveTo>
                <a:cubicBezTo>
                  <a:pt x="3040684" y="6318746"/>
                  <a:pt x="3030034" y="6328992"/>
                  <a:pt x="3029894" y="6341767"/>
                </a:cubicBezTo>
                <a:cubicBezTo>
                  <a:pt x="3029894" y="6341851"/>
                  <a:pt x="3029894" y="6341936"/>
                  <a:pt x="3029894" y="6342020"/>
                </a:cubicBezTo>
                <a:cubicBezTo>
                  <a:pt x="3030110" y="6354795"/>
                  <a:pt x="3040811" y="6364982"/>
                  <a:pt x="3053815" y="6364775"/>
                </a:cubicBezTo>
                <a:cubicBezTo>
                  <a:pt x="3065380" y="6363935"/>
                  <a:pt x="3074580" y="6354895"/>
                  <a:pt x="3075433" y="6343525"/>
                </a:cubicBezTo>
                <a:cubicBezTo>
                  <a:pt x="3076387" y="6330852"/>
                  <a:pt x="3066704" y="6319820"/>
                  <a:pt x="3053815" y="6318884"/>
                </a:cubicBezTo>
                <a:cubicBezTo>
                  <a:pt x="3053777" y="6318883"/>
                  <a:pt x="3053726" y="6318883"/>
                  <a:pt x="3053687" y="6318882"/>
                </a:cubicBezTo>
                <a:close/>
                <a:moveTo>
                  <a:pt x="3381966" y="6318633"/>
                </a:moveTo>
                <a:cubicBezTo>
                  <a:pt x="3373187" y="6318633"/>
                  <a:pt x="3366570" y="6322510"/>
                  <a:pt x="3366570" y="6331138"/>
                </a:cubicBezTo>
                <a:cubicBezTo>
                  <a:pt x="3366570" y="6339766"/>
                  <a:pt x="3375732" y="6342017"/>
                  <a:pt x="3381712" y="6343643"/>
                </a:cubicBezTo>
                <a:cubicBezTo>
                  <a:pt x="3387693" y="6345268"/>
                  <a:pt x="3393164" y="6346644"/>
                  <a:pt x="3393164" y="6352021"/>
                </a:cubicBezTo>
                <a:cubicBezTo>
                  <a:pt x="3393164" y="6355397"/>
                  <a:pt x="3390619" y="6359648"/>
                  <a:pt x="3382603" y="6359648"/>
                </a:cubicBezTo>
                <a:cubicBezTo>
                  <a:pt x="3377182" y="6359620"/>
                  <a:pt x="3372029" y="6357296"/>
                  <a:pt x="3368480" y="6353270"/>
                </a:cubicBezTo>
                <a:lnTo>
                  <a:pt x="3365426" y="6356773"/>
                </a:lnTo>
                <a:cubicBezTo>
                  <a:pt x="3369815" y="6361485"/>
                  <a:pt x="3376101" y="6364049"/>
                  <a:pt x="3382603" y="6363775"/>
                </a:cubicBezTo>
                <a:cubicBezTo>
                  <a:pt x="3394690" y="6363775"/>
                  <a:pt x="3399144" y="6357647"/>
                  <a:pt x="3399144" y="6351270"/>
                </a:cubicBezTo>
                <a:cubicBezTo>
                  <a:pt x="3399144" y="6342017"/>
                  <a:pt x="3389219" y="6339516"/>
                  <a:pt x="3383494" y="6337890"/>
                </a:cubicBezTo>
                <a:cubicBezTo>
                  <a:pt x="3377768" y="6336265"/>
                  <a:pt x="3372551" y="6334640"/>
                  <a:pt x="3372551" y="6330512"/>
                </a:cubicBezTo>
                <a:cubicBezTo>
                  <a:pt x="3372551" y="6326386"/>
                  <a:pt x="3376368" y="6323510"/>
                  <a:pt x="3381839" y="6323510"/>
                </a:cubicBezTo>
                <a:cubicBezTo>
                  <a:pt x="3386674" y="6323421"/>
                  <a:pt x="3391306" y="6325380"/>
                  <a:pt x="3394564" y="6328887"/>
                </a:cubicBezTo>
                <a:lnTo>
                  <a:pt x="3397999" y="6324761"/>
                </a:lnTo>
                <a:cubicBezTo>
                  <a:pt x="3393749" y="6320615"/>
                  <a:pt x="3387946" y="6318395"/>
                  <a:pt x="3381966" y="6318633"/>
                </a:cubicBezTo>
                <a:close/>
                <a:moveTo>
                  <a:pt x="2317983" y="1568801"/>
                </a:moveTo>
                <a:cubicBezTo>
                  <a:pt x="2820278" y="1568801"/>
                  <a:pt x="3325955" y="1682383"/>
                  <a:pt x="3793891" y="1916301"/>
                </a:cubicBezTo>
                <a:lnTo>
                  <a:pt x="3920836" y="1986214"/>
                </a:lnTo>
                <a:lnTo>
                  <a:pt x="3920836" y="6857999"/>
                </a:lnTo>
                <a:lnTo>
                  <a:pt x="0" y="6857999"/>
                </a:lnTo>
                <a:lnTo>
                  <a:pt x="0" y="2509282"/>
                </a:lnTo>
                <a:lnTo>
                  <a:pt x="20983" y="2487909"/>
                </a:lnTo>
                <a:cubicBezTo>
                  <a:pt x="649551" y="1885644"/>
                  <a:pt x="1479066" y="1568801"/>
                  <a:pt x="2317983" y="1568801"/>
                </a:cubicBezTo>
                <a:close/>
                <a:moveTo>
                  <a:pt x="0" y="0"/>
                </a:moveTo>
                <a:lnTo>
                  <a:pt x="3920836" y="0"/>
                </a:lnTo>
                <a:lnTo>
                  <a:pt x="3920836" y="1813430"/>
                </a:lnTo>
                <a:lnTo>
                  <a:pt x="3728890" y="1715642"/>
                </a:lnTo>
                <a:cubicBezTo>
                  <a:pt x="2572424" y="1198250"/>
                  <a:pt x="1222646" y="1360826"/>
                  <a:pt x="223648" y="2114131"/>
                </a:cubicBezTo>
                <a:lnTo>
                  <a:pt x="0" y="2300987"/>
                </a:lnTo>
                <a:close/>
              </a:path>
            </a:pathLst>
          </a:custGeom>
        </p:spPr>
        <p:txBody>
          <a:bodyPr wrap="square">
            <a:noAutofit/>
          </a:bodyPr>
          <a:lstStyle>
            <a:lvl1pPr>
              <a:defRPr sz="1200">
                <a:solidFill>
                  <a:srgbClr val="FF0000"/>
                </a:solidFill>
              </a:defRPr>
            </a:lvl1pPr>
          </a:lstStyle>
          <a:p>
            <a:r>
              <a:rPr lang="en-US"/>
              <a:t>Add dark image</a:t>
            </a:r>
          </a:p>
        </p:txBody>
      </p:sp>
    </p:spTree>
    <p:extLst>
      <p:ext uri="{BB962C8B-B14F-4D97-AF65-F5344CB8AC3E}">
        <p14:creationId xmlns:p14="http://schemas.microsoft.com/office/powerpoint/2010/main" val="28630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light image right tag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1946-E099-EC43-8AD4-F5560921C2F6}"/>
              </a:ext>
            </a:extLst>
          </p:cNvPr>
          <p:cNvSpPr/>
          <p:nvPr/>
        </p:nvSpPr>
        <p:spPr>
          <a:xfrm>
            <a:off x="8707902" y="5852160"/>
            <a:ext cx="3334043" cy="8721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46F8073-4533-4243-BE19-EEB33FC78488}"/>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2940000" flipH="1">
            <a:off x="7114541" y="1415268"/>
            <a:ext cx="6940296" cy="6940296"/>
          </a:xfrm>
          <a:custGeom>
            <a:avLst/>
            <a:gdLst>
              <a:gd name="connsiteX0" fmla="*/ 1027598 w 6940296"/>
              <a:gd name="connsiteY0" fmla="*/ 6940296 h 6940296"/>
              <a:gd name="connsiteX1" fmla="*/ 0 w 6940296"/>
              <a:gd name="connsiteY1" fmla="*/ 5758179 h 6940296"/>
              <a:gd name="connsiteX2" fmla="*/ 0 w 6940296"/>
              <a:gd name="connsiteY2" fmla="*/ 6940296 h 6940296"/>
              <a:gd name="connsiteX3" fmla="*/ 1760002 w 6940296"/>
              <a:gd name="connsiteY3" fmla="*/ 0 h 6940296"/>
              <a:gd name="connsiteX4" fmla="*/ 0 w 6940296"/>
              <a:gd name="connsiteY4" fmla="*/ 0 h 6940296"/>
              <a:gd name="connsiteX5" fmla="*/ 0 w 6940296"/>
              <a:gd name="connsiteY5" fmla="*/ 1529946 h 6940296"/>
              <a:gd name="connsiteX6" fmla="*/ 6940296 w 6940296"/>
              <a:gd name="connsiteY6" fmla="*/ 0 h 6940296"/>
              <a:gd name="connsiteX7" fmla="*/ 5012148 w 6940296"/>
              <a:gd name="connsiteY7" fmla="*/ 0 h 6940296"/>
              <a:gd name="connsiteX8" fmla="*/ 919263 w 6940296"/>
              <a:gd name="connsiteY8" fmla="*/ 3557890 h 6940296"/>
              <a:gd name="connsiteX9" fmla="*/ 3859544 w 6940296"/>
              <a:gd name="connsiteY9" fmla="*/ 6940296 h 6940296"/>
              <a:gd name="connsiteX10" fmla="*/ 6940296 w 6940296"/>
              <a:gd name="connsiteY10" fmla="*/ 6940296 h 69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296" h="6940296">
                <a:moveTo>
                  <a:pt x="1027598" y="6940296"/>
                </a:moveTo>
                <a:lnTo>
                  <a:pt x="0" y="5758179"/>
                </a:lnTo>
                <a:lnTo>
                  <a:pt x="0" y="6940296"/>
                </a:lnTo>
                <a:close/>
                <a:moveTo>
                  <a:pt x="1760002" y="0"/>
                </a:moveTo>
                <a:lnTo>
                  <a:pt x="0" y="0"/>
                </a:lnTo>
                <a:lnTo>
                  <a:pt x="0" y="1529946"/>
                </a:lnTo>
                <a:close/>
                <a:moveTo>
                  <a:pt x="6940296" y="0"/>
                </a:moveTo>
                <a:lnTo>
                  <a:pt x="5012148" y="0"/>
                </a:lnTo>
                <a:lnTo>
                  <a:pt x="919263" y="3557890"/>
                </a:lnTo>
                <a:lnTo>
                  <a:pt x="3859544" y="6940296"/>
                </a:lnTo>
                <a:lnTo>
                  <a:pt x="6940296" y="6940296"/>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p:nvPr>
        </p:nvSpPr>
        <p:spPr>
          <a:xfrm>
            <a:off x="557784" y="4389120"/>
            <a:ext cx="5538216" cy="1249680"/>
          </a:xfrm>
        </p:spPr>
        <p:txBody>
          <a:bodyPr anchor="t">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4623816" cy="314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1" name="Graphic 10">
            <a:extLst>
              <a:ext uri="{FF2B5EF4-FFF2-40B4-BE49-F238E27FC236}">
                <a16:creationId xmlns:a16="http://schemas.microsoft.com/office/drawing/2014/main" id="{7A17DE22-3FA2-0D4E-907A-4949F902FD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784" y="649424"/>
            <a:ext cx="2104136" cy="526034"/>
          </a:xfrm>
          <a:prstGeom prst="rect">
            <a:avLst/>
          </a:prstGeom>
        </p:spPr>
      </p:pic>
      <p:sp>
        <p:nvSpPr>
          <p:cNvPr id="13" name="TextBox 12">
            <a:extLst>
              <a:ext uri="{FF2B5EF4-FFF2-40B4-BE49-F238E27FC236}">
                <a16:creationId xmlns:a16="http://schemas.microsoft.com/office/drawing/2014/main" id="{0C8E9D57-6ED8-B640-9112-CBEA09308278}"/>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tx1"/>
                </a:solidFill>
              </a:rPr>
              <a:t>Highly sensitive, confidential and proprietary</a:t>
            </a:r>
          </a:p>
        </p:txBody>
      </p:sp>
      <p:sp>
        <p:nvSpPr>
          <p:cNvPr id="12" name="Picture Placeholder 11">
            <a:extLst>
              <a:ext uri="{FF2B5EF4-FFF2-40B4-BE49-F238E27FC236}">
                <a16:creationId xmlns:a16="http://schemas.microsoft.com/office/drawing/2014/main" id="{13F9F70E-3F05-DC44-93A3-9B3E4C36AFEA}"/>
              </a:ext>
            </a:extLst>
          </p:cNvPr>
          <p:cNvSpPr>
            <a:spLocks noGrp="1"/>
          </p:cNvSpPr>
          <p:nvPr>
            <p:ph type="pic" sz="quarter" idx="10" hasCustomPrompt="1"/>
          </p:nvPr>
        </p:nvSpPr>
        <p:spPr>
          <a:xfrm>
            <a:off x="8271164" y="-1"/>
            <a:ext cx="3920836" cy="6857999"/>
          </a:xfrm>
          <a:custGeom>
            <a:avLst/>
            <a:gdLst>
              <a:gd name="connsiteX0" fmla="*/ 3380949 w 3920836"/>
              <a:gd name="connsiteY0" fmla="*/ 6485942 h 6857999"/>
              <a:gd name="connsiteX1" fmla="*/ 3380694 w 3920836"/>
              <a:gd name="connsiteY1" fmla="*/ 6486567 h 6857999"/>
              <a:gd name="connsiteX2" fmla="*/ 3355500 w 3920836"/>
              <a:gd name="connsiteY2" fmla="*/ 6510326 h 6857999"/>
              <a:gd name="connsiteX3" fmla="*/ 3355488 w 3920836"/>
              <a:gd name="connsiteY3" fmla="*/ 6510944 h 6857999"/>
              <a:gd name="connsiteX4" fmla="*/ 3380936 w 3920836"/>
              <a:gd name="connsiteY4" fmla="*/ 6535960 h 6857999"/>
              <a:gd name="connsiteX5" fmla="*/ 3406384 w 3920836"/>
              <a:gd name="connsiteY5" fmla="*/ 6510959 h 6857999"/>
              <a:gd name="connsiteX6" fmla="*/ 3380949 w 3920836"/>
              <a:gd name="connsiteY6" fmla="*/ 6485942 h 6857999"/>
              <a:gd name="connsiteX7" fmla="*/ 1815004 w 3920836"/>
              <a:gd name="connsiteY7" fmla="*/ 6445179 h 6857999"/>
              <a:gd name="connsiteX8" fmla="*/ 1815128 w 3920836"/>
              <a:gd name="connsiteY8" fmla="*/ 6445179 h 6857999"/>
              <a:gd name="connsiteX9" fmla="*/ 1815004 w 3920836"/>
              <a:gd name="connsiteY9" fmla="*/ 6445428 h 6857999"/>
              <a:gd name="connsiteX10" fmla="*/ 3235513 w 3920836"/>
              <a:gd name="connsiteY10" fmla="*/ 6444803 h 6857999"/>
              <a:gd name="connsiteX11" fmla="*/ 3235563 w 3920836"/>
              <a:gd name="connsiteY11" fmla="*/ 6444803 h 6857999"/>
              <a:gd name="connsiteX12" fmla="*/ 3235259 w 3920836"/>
              <a:gd name="connsiteY12" fmla="*/ 6445428 h 6857999"/>
              <a:gd name="connsiteX13" fmla="*/ 2272942 w 3920836"/>
              <a:gd name="connsiteY13" fmla="*/ 6416793 h 6857999"/>
              <a:gd name="connsiteX14" fmla="*/ 2311113 w 3920836"/>
              <a:gd name="connsiteY14" fmla="*/ 6459058 h 6857999"/>
              <a:gd name="connsiteX15" fmla="*/ 2310986 w 3920836"/>
              <a:gd name="connsiteY15" fmla="*/ 6459058 h 6857999"/>
              <a:gd name="connsiteX16" fmla="*/ 2272942 w 3920836"/>
              <a:gd name="connsiteY16" fmla="*/ 6501573 h 6857999"/>
              <a:gd name="connsiteX17" fmla="*/ 2234770 w 3920836"/>
              <a:gd name="connsiteY17" fmla="*/ 6459058 h 6857999"/>
              <a:gd name="connsiteX18" fmla="*/ 2272942 w 3920836"/>
              <a:gd name="connsiteY18" fmla="*/ 6416793 h 6857999"/>
              <a:gd name="connsiteX19" fmla="*/ 2099514 w 3920836"/>
              <a:gd name="connsiteY19" fmla="*/ 6416793 h 6857999"/>
              <a:gd name="connsiteX20" fmla="*/ 2137050 w 3920836"/>
              <a:gd name="connsiteY20" fmla="*/ 6459058 h 6857999"/>
              <a:gd name="connsiteX21" fmla="*/ 2099514 w 3920836"/>
              <a:gd name="connsiteY21" fmla="*/ 6501573 h 6857999"/>
              <a:gd name="connsiteX22" fmla="*/ 2066050 w 3920836"/>
              <a:gd name="connsiteY22" fmla="*/ 6485067 h 6857999"/>
              <a:gd name="connsiteX23" fmla="*/ 2066050 w 3920836"/>
              <a:gd name="connsiteY23" fmla="*/ 6433299 h 6857999"/>
              <a:gd name="connsiteX24" fmla="*/ 2099514 w 3920836"/>
              <a:gd name="connsiteY24" fmla="*/ 6416793 h 6857999"/>
              <a:gd name="connsiteX25" fmla="*/ 2680596 w 3920836"/>
              <a:gd name="connsiteY25" fmla="*/ 6412990 h 6857999"/>
              <a:gd name="connsiteX26" fmla="*/ 2716120 w 3920836"/>
              <a:gd name="connsiteY26" fmla="*/ 6445303 h 6857999"/>
              <a:gd name="connsiteX27" fmla="*/ 2642956 w 3920836"/>
              <a:gd name="connsiteY27" fmla="*/ 6445303 h 6857999"/>
              <a:gd name="connsiteX28" fmla="*/ 2642828 w 3920836"/>
              <a:gd name="connsiteY28" fmla="*/ 6445428 h 6857999"/>
              <a:gd name="connsiteX29" fmla="*/ 2679601 w 3920836"/>
              <a:gd name="connsiteY29" fmla="*/ 6413041 h 6857999"/>
              <a:gd name="connsiteX30" fmla="*/ 2680596 w 3920836"/>
              <a:gd name="connsiteY30" fmla="*/ 6412990 h 6857999"/>
              <a:gd name="connsiteX31" fmla="*/ 1852645 w 3920836"/>
              <a:gd name="connsiteY31" fmla="*/ 6412865 h 6857999"/>
              <a:gd name="connsiteX32" fmla="*/ 1888168 w 3920836"/>
              <a:gd name="connsiteY32" fmla="*/ 6445179 h 6857999"/>
              <a:gd name="connsiteX33" fmla="*/ 1815128 w 3920836"/>
              <a:gd name="connsiteY33" fmla="*/ 6445179 h 6857999"/>
              <a:gd name="connsiteX34" fmla="*/ 1826701 w 3920836"/>
              <a:gd name="connsiteY34" fmla="*/ 6421959 h 6857999"/>
              <a:gd name="connsiteX35" fmla="*/ 1851649 w 3920836"/>
              <a:gd name="connsiteY35" fmla="*/ 6412917 h 6857999"/>
              <a:gd name="connsiteX36" fmla="*/ 1852645 w 3920836"/>
              <a:gd name="connsiteY36" fmla="*/ 6412865 h 6857999"/>
              <a:gd name="connsiteX37" fmla="*/ 3272769 w 3920836"/>
              <a:gd name="connsiteY37" fmla="*/ 6412490 h 6857999"/>
              <a:gd name="connsiteX38" fmla="*/ 3308294 w 3920836"/>
              <a:gd name="connsiteY38" fmla="*/ 6444803 h 6857999"/>
              <a:gd name="connsiteX39" fmla="*/ 3235563 w 3920836"/>
              <a:gd name="connsiteY39" fmla="*/ 6444803 h 6857999"/>
              <a:gd name="connsiteX40" fmla="*/ 3246785 w 3920836"/>
              <a:gd name="connsiteY40" fmla="*/ 6421764 h 6857999"/>
              <a:gd name="connsiteX41" fmla="*/ 3271777 w 3920836"/>
              <a:gd name="connsiteY41" fmla="*/ 6412541 h 6857999"/>
              <a:gd name="connsiteX42" fmla="*/ 3272769 w 3920836"/>
              <a:gd name="connsiteY42" fmla="*/ 6412490 h 6857999"/>
              <a:gd name="connsiteX43" fmla="*/ 3033965 w 3920836"/>
              <a:gd name="connsiteY43" fmla="*/ 6386282 h 6857999"/>
              <a:gd name="connsiteX44" fmla="*/ 3033965 w 3920836"/>
              <a:gd name="connsiteY44" fmla="*/ 6532084 h 6857999"/>
              <a:gd name="connsiteX45" fmla="*/ 3072901 w 3920836"/>
              <a:gd name="connsiteY45" fmla="*/ 6532084 h 6857999"/>
              <a:gd name="connsiteX46" fmla="*/ 3072901 w 3920836"/>
              <a:gd name="connsiteY46" fmla="*/ 6386282 h 6857999"/>
              <a:gd name="connsiteX47" fmla="*/ 2359210 w 3920836"/>
              <a:gd name="connsiteY47" fmla="*/ 6386282 h 6857999"/>
              <a:gd name="connsiteX48" fmla="*/ 2404890 w 3920836"/>
              <a:gd name="connsiteY48" fmla="*/ 6532084 h 6857999"/>
              <a:gd name="connsiteX49" fmla="*/ 2446370 w 3920836"/>
              <a:gd name="connsiteY49" fmla="*/ 6532084 h 6857999"/>
              <a:gd name="connsiteX50" fmla="*/ 2477672 w 3920836"/>
              <a:gd name="connsiteY50" fmla="*/ 6432798 h 6857999"/>
              <a:gd name="connsiteX51" fmla="*/ 2508845 w 3920836"/>
              <a:gd name="connsiteY51" fmla="*/ 6532084 h 6857999"/>
              <a:gd name="connsiteX52" fmla="*/ 2550453 w 3920836"/>
              <a:gd name="connsiteY52" fmla="*/ 6532084 h 6857999"/>
              <a:gd name="connsiteX53" fmla="*/ 2595750 w 3920836"/>
              <a:gd name="connsiteY53" fmla="*/ 6386282 h 6857999"/>
              <a:gd name="connsiteX54" fmla="*/ 2555033 w 3920836"/>
              <a:gd name="connsiteY54" fmla="*/ 6386282 h 6857999"/>
              <a:gd name="connsiteX55" fmla="*/ 2527295 w 3920836"/>
              <a:gd name="connsiteY55" fmla="*/ 6484442 h 6857999"/>
              <a:gd name="connsiteX56" fmla="*/ 2494722 w 3920836"/>
              <a:gd name="connsiteY56" fmla="*/ 6386282 h 6857999"/>
              <a:gd name="connsiteX57" fmla="*/ 2459985 w 3920836"/>
              <a:gd name="connsiteY57" fmla="*/ 6386282 h 6857999"/>
              <a:gd name="connsiteX58" fmla="*/ 2427412 w 3920836"/>
              <a:gd name="connsiteY58" fmla="*/ 6484442 h 6857999"/>
              <a:gd name="connsiteX59" fmla="*/ 2399800 w 3920836"/>
              <a:gd name="connsiteY59" fmla="*/ 6386282 h 6857999"/>
              <a:gd name="connsiteX60" fmla="*/ 2862954 w 3920836"/>
              <a:gd name="connsiteY60" fmla="*/ 6382906 h 6857999"/>
              <a:gd name="connsiteX61" fmla="*/ 2815112 w 3920836"/>
              <a:gd name="connsiteY61" fmla="*/ 6406415 h 6857999"/>
              <a:gd name="connsiteX62" fmla="*/ 2815112 w 3920836"/>
              <a:gd name="connsiteY62" fmla="*/ 6386157 h 6857999"/>
              <a:gd name="connsiteX63" fmla="*/ 2776177 w 3920836"/>
              <a:gd name="connsiteY63" fmla="*/ 6386157 h 6857999"/>
              <a:gd name="connsiteX64" fmla="*/ 2776686 w 3920836"/>
              <a:gd name="connsiteY64" fmla="*/ 6532084 h 6857999"/>
              <a:gd name="connsiteX65" fmla="*/ 2815621 w 3920836"/>
              <a:gd name="connsiteY65" fmla="*/ 6532084 h 6857999"/>
              <a:gd name="connsiteX66" fmla="*/ 2815621 w 3920836"/>
              <a:gd name="connsiteY66" fmla="*/ 6435800 h 6857999"/>
              <a:gd name="connsiteX67" fmla="*/ 2852266 w 3920836"/>
              <a:gd name="connsiteY67" fmla="*/ 6419169 h 6857999"/>
              <a:gd name="connsiteX68" fmla="*/ 2862954 w 3920836"/>
              <a:gd name="connsiteY68" fmla="*/ 6420419 h 6857999"/>
              <a:gd name="connsiteX69" fmla="*/ 2679474 w 3920836"/>
              <a:gd name="connsiteY69" fmla="*/ 6382656 h 6857999"/>
              <a:gd name="connsiteX70" fmla="*/ 2675733 w 3920836"/>
              <a:gd name="connsiteY70" fmla="*/ 6382683 h 6857999"/>
              <a:gd name="connsiteX71" fmla="*/ 2602621 w 3920836"/>
              <a:gd name="connsiteY71" fmla="*/ 6459308 h 6857999"/>
              <a:gd name="connsiteX72" fmla="*/ 2602678 w 3920836"/>
              <a:gd name="connsiteY72" fmla="*/ 6466227 h 6857999"/>
              <a:gd name="connsiteX73" fmla="*/ 2681891 w 3920836"/>
              <a:gd name="connsiteY73" fmla="*/ 6535960 h 6857999"/>
              <a:gd name="connsiteX74" fmla="*/ 2743094 w 3920836"/>
              <a:gd name="connsiteY74" fmla="*/ 6515829 h 6857999"/>
              <a:gd name="connsiteX75" fmla="*/ 2725917 w 3920836"/>
              <a:gd name="connsiteY75" fmla="*/ 6490819 h 6857999"/>
              <a:gd name="connsiteX76" fmla="*/ 2686217 w 3920836"/>
              <a:gd name="connsiteY76" fmla="*/ 6505324 h 6857999"/>
              <a:gd name="connsiteX77" fmla="*/ 2643465 w 3920836"/>
              <a:gd name="connsiteY77" fmla="*/ 6471563 h 6857999"/>
              <a:gd name="connsiteX78" fmla="*/ 2753909 w 3920836"/>
              <a:gd name="connsiteY78" fmla="*/ 6471563 h 6857999"/>
              <a:gd name="connsiteX79" fmla="*/ 2753909 w 3920836"/>
              <a:gd name="connsiteY79" fmla="*/ 6463060 h 6857999"/>
              <a:gd name="connsiteX80" fmla="*/ 2679601 w 3920836"/>
              <a:gd name="connsiteY80" fmla="*/ 6382781 h 6857999"/>
              <a:gd name="connsiteX81" fmla="*/ 2112237 w 3920836"/>
              <a:gd name="connsiteY81" fmla="*/ 6382656 h 6857999"/>
              <a:gd name="connsiteX82" fmla="*/ 2065923 w 3920836"/>
              <a:gd name="connsiteY82" fmla="*/ 6404664 h 6857999"/>
              <a:gd name="connsiteX83" fmla="*/ 2065923 w 3920836"/>
              <a:gd name="connsiteY83" fmla="*/ 6386282 h 6857999"/>
              <a:gd name="connsiteX84" fmla="*/ 2026860 w 3920836"/>
              <a:gd name="connsiteY84" fmla="*/ 6386282 h 6857999"/>
              <a:gd name="connsiteX85" fmla="*/ 2026860 w 3920836"/>
              <a:gd name="connsiteY85" fmla="*/ 6587728 h 6857999"/>
              <a:gd name="connsiteX86" fmla="*/ 2066431 w 3920836"/>
              <a:gd name="connsiteY86" fmla="*/ 6587728 h 6857999"/>
              <a:gd name="connsiteX87" fmla="*/ 2066431 w 3920836"/>
              <a:gd name="connsiteY87" fmla="*/ 6513452 h 6857999"/>
              <a:gd name="connsiteX88" fmla="*/ 2112237 w 3920836"/>
              <a:gd name="connsiteY88" fmla="*/ 6535710 h 6857999"/>
              <a:gd name="connsiteX89" fmla="*/ 2178021 w 3920836"/>
              <a:gd name="connsiteY89" fmla="*/ 6459058 h 6857999"/>
              <a:gd name="connsiteX90" fmla="*/ 2112237 w 3920836"/>
              <a:gd name="connsiteY90" fmla="*/ 6382656 h 6857999"/>
              <a:gd name="connsiteX91" fmla="*/ 1851649 w 3920836"/>
              <a:gd name="connsiteY91" fmla="*/ 6382656 h 6857999"/>
              <a:gd name="connsiteX92" fmla="*/ 1848041 w 3920836"/>
              <a:gd name="connsiteY92" fmla="*/ 6382679 h 6857999"/>
              <a:gd name="connsiteX93" fmla="*/ 1774797 w 3920836"/>
              <a:gd name="connsiteY93" fmla="*/ 6459183 h 6857999"/>
              <a:gd name="connsiteX94" fmla="*/ 1774854 w 3920836"/>
              <a:gd name="connsiteY94" fmla="*/ 6466102 h 6857999"/>
              <a:gd name="connsiteX95" fmla="*/ 1854067 w 3920836"/>
              <a:gd name="connsiteY95" fmla="*/ 6535835 h 6857999"/>
              <a:gd name="connsiteX96" fmla="*/ 1915270 w 3920836"/>
              <a:gd name="connsiteY96" fmla="*/ 6515703 h 6857999"/>
              <a:gd name="connsiteX97" fmla="*/ 1898092 w 3920836"/>
              <a:gd name="connsiteY97" fmla="*/ 6490695 h 6857999"/>
              <a:gd name="connsiteX98" fmla="*/ 1858393 w 3920836"/>
              <a:gd name="connsiteY98" fmla="*/ 6505199 h 6857999"/>
              <a:gd name="connsiteX99" fmla="*/ 1815641 w 3920836"/>
              <a:gd name="connsiteY99" fmla="*/ 6471438 h 6857999"/>
              <a:gd name="connsiteX100" fmla="*/ 1925958 w 3920836"/>
              <a:gd name="connsiteY100" fmla="*/ 6471438 h 6857999"/>
              <a:gd name="connsiteX101" fmla="*/ 1925958 w 3920836"/>
              <a:gd name="connsiteY101" fmla="*/ 6462935 h 6857999"/>
              <a:gd name="connsiteX102" fmla="*/ 1851649 w 3920836"/>
              <a:gd name="connsiteY102" fmla="*/ 6382656 h 6857999"/>
              <a:gd name="connsiteX103" fmla="*/ 3272159 w 3920836"/>
              <a:gd name="connsiteY103" fmla="*/ 6382281 h 6857999"/>
              <a:gd name="connsiteX104" fmla="*/ 3271904 w 3920836"/>
              <a:gd name="connsiteY104" fmla="*/ 6382656 h 6857999"/>
              <a:gd name="connsiteX105" fmla="*/ 3268952 w 3920836"/>
              <a:gd name="connsiteY105" fmla="*/ 6382673 h 6857999"/>
              <a:gd name="connsiteX106" fmla="*/ 3195305 w 3920836"/>
              <a:gd name="connsiteY106" fmla="*/ 6458808 h 6857999"/>
              <a:gd name="connsiteX107" fmla="*/ 3195356 w 3920836"/>
              <a:gd name="connsiteY107" fmla="*/ 6465727 h 6857999"/>
              <a:gd name="connsiteX108" fmla="*/ 3274576 w 3920836"/>
              <a:gd name="connsiteY108" fmla="*/ 6535460 h 6857999"/>
              <a:gd name="connsiteX109" fmla="*/ 3335779 w 3920836"/>
              <a:gd name="connsiteY109" fmla="*/ 6515328 h 6857999"/>
              <a:gd name="connsiteX110" fmla="*/ 3318474 w 3920836"/>
              <a:gd name="connsiteY110" fmla="*/ 6490319 h 6857999"/>
              <a:gd name="connsiteX111" fmla="*/ 3278902 w 3920836"/>
              <a:gd name="connsiteY111" fmla="*/ 6504824 h 6857999"/>
              <a:gd name="connsiteX112" fmla="*/ 3236150 w 3920836"/>
              <a:gd name="connsiteY112" fmla="*/ 6471062 h 6857999"/>
              <a:gd name="connsiteX113" fmla="*/ 3346467 w 3920836"/>
              <a:gd name="connsiteY113" fmla="*/ 6471062 h 6857999"/>
              <a:gd name="connsiteX114" fmla="*/ 3346467 w 3920836"/>
              <a:gd name="connsiteY114" fmla="*/ 6462560 h 6857999"/>
              <a:gd name="connsiteX115" fmla="*/ 3272159 w 3920836"/>
              <a:gd name="connsiteY115" fmla="*/ 6382281 h 6857999"/>
              <a:gd name="connsiteX116" fmla="*/ 2273196 w 3920836"/>
              <a:gd name="connsiteY116" fmla="*/ 6381906 h 6857999"/>
              <a:gd name="connsiteX117" fmla="*/ 2194689 w 3920836"/>
              <a:gd name="connsiteY117" fmla="*/ 6459058 h 6857999"/>
              <a:gd name="connsiteX118" fmla="*/ 2273196 w 3920836"/>
              <a:gd name="connsiteY118" fmla="*/ 6536210 h 6857999"/>
              <a:gd name="connsiteX119" fmla="*/ 2351704 w 3920836"/>
              <a:gd name="connsiteY119" fmla="*/ 6459058 h 6857999"/>
              <a:gd name="connsiteX120" fmla="*/ 2273196 w 3920836"/>
              <a:gd name="connsiteY120" fmla="*/ 6381906 h 6857999"/>
              <a:gd name="connsiteX121" fmla="*/ 2959275 w 3920836"/>
              <a:gd name="connsiteY121" fmla="*/ 6330638 h 6857999"/>
              <a:gd name="connsiteX122" fmla="*/ 2959275 w 3920836"/>
              <a:gd name="connsiteY122" fmla="*/ 6532084 h 6857999"/>
              <a:gd name="connsiteX123" fmla="*/ 2998210 w 3920836"/>
              <a:gd name="connsiteY123" fmla="*/ 6532084 h 6857999"/>
              <a:gd name="connsiteX124" fmla="*/ 2998210 w 3920836"/>
              <a:gd name="connsiteY124" fmla="*/ 6330638 h 6857999"/>
              <a:gd name="connsiteX125" fmla="*/ 1501485 w 3920836"/>
              <a:gd name="connsiteY125" fmla="*/ 6330638 h 6857999"/>
              <a:gd name="connsiteX126" fmla="*/ 1560143 w 3920836"/>
              <a:gd name="connsiteY126" fmla="*/ 6532084 h 6857999"/>
              <a:gd name="connsiteX127" fmla="*/ 1606586 w 3920836"/>
              <a:gd name="connsiteY127" fmla="*/ 6532084 h 6857999"/>
              <a:gd name="connsiteX128" fmla="*/ 1642213 w 3920836"/>
              <a:gd name="connsiteY128" fmla="*/ 6393910 h 6857999"/>
              <a:gd name="connsiteX129" fmla="*/ 1678221 w 3920836"/>
              <a:gd name="connsiteY129" fmla="*/ 6532084 h 6857999"/>
              <a:gd name="connsiteX130" fmla="*/ 1724664 w 3920836"/>
              <a:gd name="connsiteY130" fmla="*/ 6532084 h 6857999"/>
              <a:gd name="connsiteX131" fmla="*/ 1783067 w 3920836"/>
              <a:gd name="connsiteY131" fmla="*/ 6330638 h 6857999"/>
              <a:gd name="connsiteX132" fmla="*/ 1733826 w 3920836"/>
              <a:gd name="connsiteY132" fmla="*/ 6330638 h 6857999"/>
              <a:gd name="connsiteX133" fmla="*/ 1697689 w 3920836"/>
              <a:gd name="connsiteY133" fmla="*/ 6476189 h 6857999"/>
              <a:gd name="connsiteX134" fmla="*/ 1659517 w 3920836"/>
              <a:gd name="connsiteY134" fmla="*/ 6330638 h 6857999"/>
              <a:gd name="connsiteX135" fmla="*/ 1625417 w 3920836"/>
              <a:gd name="connsiteY135" fmla="*/ 6330638 h 6857999"/>
              <a:gd name="connsiteX136" fmla="*/ 1586354 w 3920836"/>
              <a:gd name="connsiteY136" fmla="*/ 6476189 h 6857999"/>
              <a:gd name="connsiteX137" fmla="*/ 1550345 w 3920836"/>
              <a:gd name="connsiteY137" fmla="*/ 6330638 h 6857999"/>
              <a:gd name="connsiteX138" fmla="*/ 3167312 w 3920836"/>
              <a:gd name="connsiteY138" fmla="*/ 6327637 h 6857999"/>
              <a:gd name="connsiteX139" fmla="*/ 3161256 w 3920836"/>
              <a:gd name="connsiteY139" fmla="*/ 6327741 h 6857999"/>
              <a:gd name="connsiteX140" fmla="*/ 3117434 w 3920836"/>
              <a:gd name="connsiteY140" fmla="*/ 6378404 h 6857999"/>
              <a:gd name="connsiteX141" fmla="*/ 3117434 w 3920836"/>
              <a:gd name="connsiteY141" fmla="*/ 6386282 h 6857999"/>
              <a:gd name="connsiteX142" fmla="*/ 3092877 w 3920836"/>
              <a:gd name="connsiteY142" fmla="*/ 6386282 h 6857999"/>
              <a:gd name="connsiteX143" fmla="*/ 3092877 w 3920836"/>
              <a:gd name="connsiteY143" fmla="*/ 6419794 h 6857999"/>
              <a:gd name="connsiteX144" fmla="*/ 3117434 w 3920836"/>
              <a:gd name="connsiteY144" fmla="*/ 6419794 h 6857999"/>
              <a:gd name="connsiteX145" fmla="*/ 3117434 w 3920836"/>
              <a:gd name="connsiteY145" fmla="*/ 6532334 h 6857999"/>
              <a:gd name="connsiteX146" fmla="*/ 3156497 w 3920836"/>
              <a:gd name="connsiteY146" fmla="*/ 6532334 h 6857999"/>
              <a:gd name="connsiteX147" fmla="*/ 3156497 w 3920836"/>
              <a:gd name="connsiteY147" fmla="*/ 6419794 h 6857999"/>
              <a:gd name="connsiteX148" fmla="*/ 3186526 w 3920836"/>
              <a:gd name="connsiteY148" fmla="*/ 6419794 h 6857999"/>
              <a:gd name="connsiteX149" fmla="*/ 3186526 w 3920836"/>
              <a:gd name="connsiteY149" fmla="*/ 6386282 h 6857999"/>
              <a:gd name="connsiteX150" fmla="*/ 3156497 w 3920836"/>
              <a:gd name="connsiteY150" fmla="*/ 6386282 h 6857999"/>
              <a:gd name="connsiteX151" fmla="*/ 3156497 w 3920836"/>
              <a:gd name="connsiteY151" fmla="*/ 6379030 h 6857999"/>
              <a:gd name="connsiteX152" fmla="*/ 3174947 w 3920836"/>
              <a:gd name="connsiteY152" fmla="*/ 6357898 h 6857999"/>
              <a:gd name="connsiteX153" fmla="*/ 3187671 w 3920836"/>
              <a:gd name="connsiteY153" fmla="*/ 6360899 h 6857999"/>
              <a:gd name="connsiteX154" fmla="*/ 3195560 w 3920836"/>
              <a:gd name="connsiteY154" fmla="*/ 6333639 h 6857999"/>
              <a:gd name="connsiteX155" fmla="*/ 3167312 w 3920836"/>
              <a:gd name="connsiteY155" fmla="*/ 6327637 h 6857999"/>
              <a:gd name="connsiteX156" fmla="*/ 3410086 w 3920836"/>
              <a:gd name="connsiteY156" fmla="*/ 6319509 h 6857999"/>
              <a:gd name="connsiteX157" fmla="*/ 3410086 w 3920836"/>
              <a:gd name="connsiteY157" fmla="*/ 6363649 h 6857999"/>
              <a:gd name="connsiteX158" fmla="*/ 3415940 w 3920836"/>
              <a:gd name="connsiteY158" fmla="*/ 6363649 h 6857999"/>
              <a:gd name="connsiteX159" fmla="*/ 3415940 w 3920836"/>
              <a:gd name="connsiteY159" fmla="*/ 6327011 h 6857999"/>
              <a:gd name="connsiteX160" fmla="*/ 3430700 w 3920836"/>
              <a:gd name="connsiteY160" fmla="*/ 6363649 h 6857999"/>
              <a:gd name="connsiteX161" fmla="*/ 3432990 w 3920836"/>
              <a:gd name="connsiteY161" fmla="*/ 6363649 h 6857999"/>
              <a:gd name="connsiteX162" fmla="*/ 3448259 w 3920836"/>
              <a:gd name="connsiteY162" fmla="*/ 6327011 h 6857999"/>
              <a:gd name="connsiteX163" fmla="*/ 3448259 w 3920836"/>
              <a:gd name="connsiteY163" fmla="*/ 6363649 h 6857999"/>
              <a:gd name="connsiteX164" fmla="*/ 3454112 w 3920836"/>
              <a:gd name="connsiteY164" fmla="*/ 6363649 h 6857999"/>
              <a:gd name="connsiteX165" fmla="*/ 3454112 w 3920836"/>
              <a:gd name="connsiteY165" fmla="*/ 6319509 h 6857999"/>
              <a:gd name="connsiteX166" fmla="*/ 3446096 w 3920836"/>
              <a:gd name="connsiteY166" fmla="*/ 6319509 h 6857999"/>
              <a:gd name="connsiteX167" fmla="*/ 3432099 w 3920836"/>
              <a:gd name="connsiteY167" fmla="*/ 6353146 h 6857999"/>
              <a:gd name="connsiteX168" fmla="*/ 3418103 w 3920836"/>
              <a:gd name="connsiteY168" fmla="*/ 6319509 h 6857999"/>
              <a:gd name="connsiteX169" fmla="*/ 3053687 w 3920836"/>
              <a:gd name="connsiteY169" fmla="*/ 6318882 h 6857999"/>
              <a:gd name="connsiteX170" fmla="*/ 3029894 w 3920836"/>
              <a:gd name="connsiteY170" fmla="*/ 6341767 h 6857999"/>
              <a:gd name="connsiteX171" fmla="*/ 3029894 w 3920836"/>
              <a:gd name="connsiteY171" fmla="*/ 6342020 h 6857999"/>
              <a:gd name="connsiteX172" fmla="*/ 3053815 w 3920836"/>
              <a:gd name="connsiteY172" fmla="*/ 6364775 h 6857999"/>
              <a:gd name="connsiteX173" fmla="*/ 3075433 w 3920836"/>
              <a:gd name="connsiteY173" fmla="*/ 6343525 h 6857999"/>
              <a:gd name="connsiteX174" fmla="*/ 3053815 w 3920836"/>
              <a:gd name="connsiteY174" fmla="*/ 6318884 h 6857999"/>
              <a:gd name="connsiteX175" fmla="*/ 3053687 w 3920836"/>
              <a:gd name="connsiteY175" fmla="*/ 6318882 h 6857999"/>
              <a:gd name="connsiteX176" fmla="*/ 3381966 w 3920836"/>
              <a:gd name="connsiteY176" fmla="*/ 6318633 h 6857999"/>
              <a:gd name="connsiteX177" fmla="*/ 3366570 w 3920836"/>
              <a:gd name="connsiteY177" fmla="*/ 6331138 h 6857999"/>
              <a:gd name="connsiteX178" fmla="*/ 3381712 w 3920836"/>
              <a:gd name="connsiteY178" fmla="*/ 6343643 h 6857999"/>
              <a:gd name="connsiteX179" fmla="*/ 3393164 w 3920836"/>
              <a:gd name="connsiteY179" fmla="*/ 6352021 h 6857999"/>
              <a:gd name="connsiteX180" fmla="*/ 3382603 w 3920836"/>
              <a:gd name="connsiteY180" fmla="*/ 6359648 h 6857999"/>
              <a:gd name="connsiteX181" fmla="*/ 3368480 w 3920836"/>
              <a:gd name="connsiteY181" fmla="*/ 6353270 h 6857999"/>
              <a:gd name="connsiteX182" fmla="*/ 3365426 w 3920836"/>
              <a:gd name="connsiteY182" fmla="*/ 6356773 h 6857999"/>
              <a:gd name="connsiteX183" fmla="*/ 3382603 w 3920836"/>
              <a:gd name="connsiteY183" fmla="*/ 6363775 h 6857999"/>
              <a:gd name="connsiteX184" fmla="*/ 3399144 w 3920836"/>
              <a:gd name="connsiteY184" fmla="*/ 6351270 h 6857999"/>
              <a:gd name="connsiteX185" fmla="*/ 3383494 w 3920836"/>
              <a:gd name="connsiteY185" fmla="*/ 6337890 h 6857999"/>
              <a:gd name="connsiteX186" fmla="*/ 3372551 w 3920836"/>
              <a:gd name="connsiteY186" fmla="*/ 6330512 h 6857999"/>
              <a:gd name="connsiteX187" fmla="*/ 3381839 w 3920836"/>
              <a:gd name="connsiteY187" fmla="*/ 6323510 h 6857999"/>
              <a:gd name="connsiteX188" fmla="*/ 3394564 w 3920836"/>
              <a:gd name="connsiteY188" fmla="*/ 6328887 h 6857999"/>
              <a:gd name="connsiteX189" fmla="*/ 3397999 w 3920836"/>
              <a:gd name="connsiteY189" fmla="*/ 6324761 h 6857999"/>
              <a:gd name="connsiteX190" fmla="*/ 3381966 w 3920836"/>
              <a:gd name="connsiteY190" fmla="*/ 6318633 h 6857999"/>
              <a:gd name="connsiteX191" fmla="*/ 2317983 w 3920836"/>
              <a:gd name="connsiteY191" fmla="*/ 1568801 h 6857999"/>
              <a:gd name="connsiteX192" fmla="*/ 3793891 w 3920836"/>
              <a:gd name="connsiteY192" fmla="*/ 1916301 h 6857999"/>
              <a:gd name="connsiteX193" fmla="*/ 3920836 w 3920836"/>
              <a:gd name="connsiteY193" fmla="*/ 1986214 h 6857999"/>
              <a:gd name="connsiteX194" fmla="*/ 3920836 w 3920836"/>
              <a:gd name="connsiteY194" fmla="*/ 6857999 h 6857999"/>
              <a:gd name="connsiteX195" fmla="*/ 0 w 3920836"/>
              <a:gd name="connsiteY195" fmla="*/ 6857999 h 6857999"/>
              <a:gd name="connsiteX196" fmla="*/ 0 w 3920836"/>
              <a:gd name="connsiteY196" fmla="*/ 2509282 h 6857999"/>
              <a:gd name="connsiteX197" fmla="*/ 20983 w 3920836"/>
              <a:gd name="connsiteY197" fmla="*/ 2487909 h 6857999"/>
              <a:gd name="connsiteX198" fmla="*/ 2317983 w 3920836"/>
              <a:gd name="connsiteY198" fmla="*/ 1568801 h 6857999"/>
              <a:gd name="connsiteX199" fmla="*/ 0 w 3920836"/>
              <a:gd name="connsiteY199" fmla="*/ 0 h 6857999"/>
              <a:gd name="connsiteX200" fmla="*/ 3920836 w 3920836"/>
              <a:gd name="connsiteY200" fmla="*/ 0 h 6857999"/>
              <a:gd name="connsiteX201" fmla="*/ 3920836 w 3920836"/>
              <a:gd name="connsiteY201" fmla="*/ 1813430 h 6857999"/>
              <a:gd name="connsiteX202" fmla="*/ 3728890 w 3920836"/>
              <a:gd name="connsiteY202" fmla="*/ 1715642 h 6857999"/>
              <a:gd name="connsiteX203" fmla="*/ 223648 w 3920836"/>
              <a:gd name="connsiteY203" fmla="*/ 2114131 h 6857999"/>
              <a:gd name="connsiteX204" fmla="*/ 0 w 3920836"/>
              <a:gd name="connsiteY204" fmla="*/ 230098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920836" h="6857999">
                <a:moveTo>
                  <a:pt x="3380949" y="6485942"/>
                </a:moveTo>
                <a:lnTo>
                  <a:pt x="3380694" y="6486567"/>
                </a:lnTo>
                <a:cubicBezTo>
                  <a:pt x="3367219" y="6486684"/>
                  <a:pt x="3356175" y="6497101"/>
                  <a:pt x="3355500" y="6510326"/>
                </a:cubicBezTo>
                <a:cubicBezTo>
                  <a:pt x="3355500" y="6510532"/>
                  <a:pt x="3355488" y="6510737"/>
                  <a:pt x="3355488" y="6510944"/>
                </a:cubicBezTo>
                <a:cubicBezTo>
                  <a:pt x="3355488" y="6524755"/>
                  <a:pt x="3366876" y="6535957"/>
                  <a:pt x="3380936" y="6535960"/>
                </a:cubicBezTo>
                <a:cubicBezTo>
                  <a:pt x="3394983" y="6535964"/>
                  <a:pt x="3406384" y="6524771"/>
                  <a:pt x="3406384" y="6510959"/>
                </a:cubicBezTo>
                <a:cubicBezTo>
                  <a:pt x="3406397" y="6497147"/>
                  <a:pt x="3395009" y="6485947"/>
                  <a:pt x="3380949" y="6485942"/>
                </a:cubicBezTo>
                <a:close/>
                <a:moveTo>
                  <a:pt x="1815004" y="6445179"/>
                </a:moveTo>
                <a:lnTo>
                  <a:pt x="1815128" y="6445179"/>
                </a:lnTo>
                <a:lnTo>
                  <a:pt x="1815004" y="6445428"/>
                </a:lnTo>
                <a:close/>
                <a:moveTo>
                  <a:pt x="3235513" y="6444803"/>
                </a:moveTo>
                <a:lnTo>
                  <a:pt x="3235563" y="6444803"/>
                </a:lnTo>
                <a:lnTo>
                  <a:pt x="3235259" y="6445428"/>
                </a:lnTo>
                <a:close/>
                <a:moveTo>
                  <a:pt x="2272942" y="6416793"/>
                </a:moveTo>
                <a:cubicBezTo>
                  <a:pt x="2297372" y="6416793"/>
                  <a:pt x="2311113" y="6436425"/>
                  <a:pt x="2311113" y="6459058"/>
                </a:cubicBezTo>
                <a:lnTo>
                  <a:pt x="2310986" y="6459058"/>
                </a:lnTo>
                <a:cubicBezTo>
                  <a:pt x="2310986" y="6481441"/>
                  <a:pt x="2297627" y="6501573"/>
                  <a:pt x="2272942" y="6501573"/>
                </a:cubicBezTo>
                <a:cubicBezTo>
                  <a:pt x="2248257" y="6501573"/>
                  <a:pt x="2234770" y="6481691"/>
                  <a:pt x="2234770" y="6459058"/>
                </a:cubicBezTo>
                <a:cubicBezTo>
                  <a:pt x="2234770" y="6436425"/>
                  <a:pt x="2248511" y="6416793"/>
                  <a:pt x="2272942" y="6416793"/>
                </a:cubicBezTo>
                <a:close/>
                <a:moveTo>
                  <a:pt x="2099514" y="6416793"/>
                </a:moveTo>
                <a:cubicBezTo>
                  <a:pt x="2121908" y="6416793"/>
                  <a:pt x="2137050" y="6433674"/>
                  <a:pt x="2137050" y="6459058"/>
                </a:cubicBezTo>
                <a:cubicBezTo>
                  <a:pt x="2137050" y="6484442"/>
                  <a:pt x="2122035" y="6501573"/>
                  <a:pt x="2099514" y="6501573"/>
                </a:cubicBezTo>
                <a:cubicBezTo>
                  <a:pt x="2086441" y="6501137"/>
                  <a:pt x="2074217" y="6495107"/>
                  <a:pt x="2066050" y="6485067"/>
                </a:cubicBezTo>
                <a:lnTo>
                  <a:pt x="2066050" y="6433299"/>
                </a:lnTo>
                <a:cubicBezTo>
                  <a:pt x="2074137" y="6423163"/>
                  <a:pt x="2086410" y="6417110"/>
                  <a:pt x="2099514" y="6416793"/>
                </a:cubicBezTo>
                <a:close/>
                <a:moveTo>
                  <a:pt x="2680596" y="6412990"/>
                </a:moveTo>
                <a:cubicBezTo>
                  <a:pt x="2699485" y="6412273"/>
                  <a:pt x="2715389" y="6426740"/>
                  <a:pt x="2716120" y="6445303"/>
                </a:cubicBezTo>
                <a:lnTo>
                  <a:pt x="2642956" y="6445303"/>
                </a:lnTo>
                <a:lnTo>
                  <a:pt x="2642828" y="6445428"/>
                </a:lnTo>
                <a:cubicBezTo>
                  <a:pt x="2644315" y="6426713"/>
                  <a:pt x="2660509" y="6412451"/>
                  <a:pt x="2679601" y="6413041"/>
                </a:cubicBezTo>
                <a:cubicBezTo>
                  <a:pt x="2679932" y="6413019"/>
                  <a:pt x="2680264" y="6413002"/>
                  <a:pt x="2680596" y="6412990"/>
                </a:cubicBezTo>
                <a:close/>
                <a:moveTo>
                  <a:pt x="1852645" y="6412865"/>
                </a:moveTo>
                <a:cubicBezTo>
                  <a:pt x="1871533" y="6412148"/>
                  <a:pt x="1887439" y="6426615"/>
                  <a:pt x="1888168" y="6445179"/>
                </a:cubicBezTo>
                <a:lnTo>
                  <a:pt x="1815128" y="6445179"/>
                </a:lnTo>
                <a:lnTo>
                  <a:pt x="1826701" y="6421959"/>
                </a:lnTo>
                <a:cubicBezTo>
                  <a:pt x="1833299" y="6416106"/>
                  <a:pt x="1842105" y="6412657"/>
                  <a:pt x="1851649" y="6412917"/>
                </a:cubicBezTo>
                <a:cubicBezTo>
                  <a:pt x="1851980" y="6412895"/>
                  <a:pt x="1852313" y="6412877"/>
                  <a:pt x="1852645" y="6412865"/>
                </a:cubicBezTo>
                <a:close/>
                <a:moveTo>
                  <a:pt x="3272769" y="6412490"/>
                </a:moveTo>
                <a:cubicBezTo>
                  <a:pt x="3291664" y="6411772"/>
                  <a:pt x="3307570" y="6426240"/>
                  <a:pt x="3308294" y="6444803"/>
                </a:cubicBezTo>
                <a:lnTo>
                  <a:pt x="3235563" y="6444803"/>
                </a:lnTo>
                <a:lnTo>
                  <a:pt x="3246785" y="6421764"/>
                </a:lnTo>
                <a:cubicBezTo>
                  <a:pt x="3253365" y="6415839"/>
                  <a:pt x="3262189" y="6412321"/>
                  <a:pt x="3271777" y="6412541"/>
                </a:cubicBezTo>
                <a:cubicBezTo>
                  <a:pt x="3272108" y="6412519"/>
                  <a:pt x="3272439" y="6412502"/>
                  <a:pt x="3272769" y="6412490"/>
                </a:cubicBezTo>
                <a:close/>
                <a:moveTo>
                  <a:pt x="3033965" y="6386282"/>
                </a:moveTo>
                <a:lnTo>
                  <a:pt x="3033965" y="6532084"/>
                </a:lnTo>
                <a:lnTo>
                  <a:pt x="3072901" y="6532084"/>
                </a:lnTo>
                <a:lnTo>
                  <a:pt x="3072901" y="6386282"/>
                </a:lnTo>
                <a:close/>
                <a:moveTo>
                  <a:pt x="2359210" y="6386282"/>
                </a:moveTo>
                <a:lnTo>
                  <a:pt x="2404890" y="6532084"/>
                </a:lnTo>
                <a:lnTo>
                  <a:pt x="2446370" y="6532084"/>
                </a:lnTo>
                <a:lnTo>
                  <a:pt x="2477672" y="6432798"/>
                </a:lnTo>
                <a:lnTo>
                  <a:pt x="2508845" y="6532084"/>
                </a:lnTo>
                <a:lnTo>
                  <a:pt x="2550453" y="6532084"/>
                </a:lnTo>
                <a:lnTo>
                  <a:pt x="2595750" y="6386282"/>
                </a:lnTo>
                <a:lnTo>
                  <a:pt x="2555033" y="6386282"/>
                </a:lnTo>
                <a:lnTo>
                  <a:pt x="2527295" y="6484442"/>
                </a:lnTo>
                <a:lnTo>
                  <a:pt x="2494722" y="6386282"/>
                </a:lnTo>
                <a:lnTo>
                  <a:pt x="2459985" y="6386282"/>
                </a:lnTo>
                <a:lnTo>
                  <a:pt x="2427412" y="6484442"/>
                </a:lnTo>
                <a:lnTo>
                  <a:pt x="2399800" y="6386282"/>
                </a:lnTo>
                <a:close/>
                <a:moveTo>
                  <a:pt x="2862954" y="6382906"/>
                </a:moveTo>
                <a:cubicBezTo>
                  <a:pt x="2844262" y="6383453"/>
                  <a:pt x="2826768" y="6392051"/>
                  <a:pt x="2815112" y="6406415"/>
                </a:cubicBezTo>
                <a:lnTo>
                  <a:pt x="2815112" y="6386157"/>
                </a:lnTo>
                <a:lnTo>
                  <a:pt x="2776177" y="6386157"/>
                </a:lnTo>
                <a:lnTo>
                  <a:pt x="2776686" y="6532084"/>
                </a:lnTo>
                <a:lnTo>
                  <a:pt x="2815621" y="6532084"/>
                </a:lnTo>
                <a:lnTo>
                  <a:pt x="2815621" y="6435800"/>
                </a:lnTo>
                <a:cubicBezTo>
                  <a:pt x="2824896" y="6425417"/>
                  <a:pt x="2838206" y="6419375"/>
                  <a:pt x="2852266" y="6419169"/>
                </a:cubicBezTo>
                <a:cubicBezTo>
                  <a:pt x="2855867" y="6419176"/>
                  <a:pt x="2859455" y="6419596"/>
                  <a:pt x="2862954" y="6420419"/>
                </a:cubicBezTo>
                <a:close/>
                <a:moveTo>
                  <a:pt x="2679474" y="6382656"/>
                </a:moveTo>
                <a:cubicBezTo>
                  <a:pt x="2678227" y="6382635"/>
                  <a:pt x="2676981" y="6382644"/>
                  <a:pt x="2675733" y="6382683"/>
                </a:cubicBezTo>
                <a:cubicBezTo>
                  <a:pt x="2634013" y="6384002"/>
                  <a:pt x="2601280" y="6418308"/>
                  <a:pt x="2602621" y="6459308"/>
                </a:cubicBezTo>
                <a:cubicBezTo>
                  <a:pt x="2602531" y="6461614"/>
                  <a:pt x="2602549" y="6463923"/>
                  <a:pt x="2602678" y="6466227"/>
                </a:cubicBezTo>
                <a:cubicBezTo>
                  <a:pt x="2604959" y="6506980"/>
                  <a:pt x="2640422" y="6538201"/>
                  <a:pt x="2681891" y="6535960"/>
                </a:cubicBezTo>
                <a:cubicBezTo>
                  <a:pt x="2704087" y="6536665"/>
                  <a:pt x="2725803" y="6529522"/>
                  <a:pt x="2743094" y="6515829"/>
                </a:cubicBezTo>
                <a:lnTo>
                  <a:pt x="2725917" y="6490819"/>
                </a:lnTo>
                <a:cubicBezTo>
                  <a:pt x="2714898" y="6500202"/>
                  <a:pt x="2700799" y="6505353"/>
                  <a:pt x="2686217" y="6505324"/>
                </a:cubicBezTo>
                <a:cubicBezTo>
                  <a:pt x="2665137" y="6506914"/>
                  <a:pt x="2646424" y="6492138"/>
                  <a:pt x="2643465" y="6471563"/>
                </a:cubicBezTo>
                <a:lnTo>
                  <a:pt x="2753909" y="6471563"/>
                </a:lnTo>
                <a:lnTo>
                  <a:pt x="2753909" y="6463060"/>
                </a:lnTo>
                <a:cubicBezTo>
                  <a:pt x="2753909" y="6415417"/>
                  <a:pt x="2723881" y="6382781"/>
                  <a:pt x="2679601" y="6382781"/>
                </a:cubicBezTo>
                <a:close/>
                <a:moveTo>
                  <a:pt x="2112237" y="6382656"/>
                </a:moveTo>
                <a:cubicBezTo>
                  <a:pt x="2094118" y="6382339"/>
                  <a:pt x="2076924" y="6390510"/>
                  <a:pt x="2065923" y="6404664"/>
                </a:cubicBezTo>
                <a:lnTo>
                  <a:pt x="2065923" y="6386282"/>
                </a:lnTo>
                <a:lnTo>
                  <a:pt x="2026860" y="6386282"/>
                </a:lnTo>
                <a:lnTo>
                  <a:pt x="2026860" y="6587728"/>
                </a:lnTo>
                <a:lnTo>
                  <a:pt x="2066431" y="6587728"/>
                </a:lnTo>
                <a:lnTo>
                  <a:pt x="2066431" y="6513452"/>
                </a:lnTo>
                <a:cubicBezTo>
                  <a:pt x="2077258" y="6527574"/>
                  <a:pt x="2094246" y="6535829"/>
                  <a:pt x="2112237" y="6535710"/>
                </a:cubicBezTo>
                <a:cubicBezTo>
                  <a:pt x="2150410" y="6535710"/>
                  <a:pt x="2178021" y="6507700"/>
                  <a:pt x="2178021" y="6459058"/>
                </a:cubicBezTo>
                <a:cubicBezTo>
                  <a:pt x="2178021" y="6410416"/>
                  <a:pt x="2150410" y="6382656"/>
                  <a:pt x="2112237" y="6382656"/>
                </a:cubicBezTo>
                <a:close/>
                <a:moveTo>
                  <a:pt x="1851649" y="6382656"/>
                </a:moveTo>
                <a:cubicBezTo>
                  <a:pt x="1850447" y="6382636"/>
                  <a:pt x="1849244" y="6382643"/>
                  <a:pt x="1848041" y="6382679"/>
                </a:cubicBezTo>
                <a:cubicBezTo>
                  <a:pt x="1806318" y="6383928"/>
                  <a:pt x="1773525" y="6418181"/>
                  <a:pt x="1774797" y="6459183"/>
                </a:cubicBezTo>
                <a:cubicBezTo>
                  <a:pt x="1774707" y="6461489"/>
                  <a:pt x="1774724" y="6463798"/>
                  <a:pt x="1774854" y="6466102"/>
                </a:cubicBezTo>
                <a:cubicBezTo>
                  <a:pt x="1777134" y="6506855"/>
                  <a:pt x="1812598" y="6538076"/>
                  <a:pt x="1854067" y="6535835"/>
                </a:cubicBezTo>
                <a:cubicBezTo>
                  <a:pt x="1876263" y="6536541"/>
                  <a:pt x="1897979" y="6529396"/>
                  <a:pt x="1915270" y="6515703"/>
                </a:cubicBezTo>
                <a:lnTo>
                  <a:pt x="1898092" y="6490695"/>
                </a:lnTo>
                <a:cubicBezTo>
                  <a:pt x="1887073" y="6500076"/>
                  <a:pt x="1872974" y="6505228"/>
                  <a:pt x="1858393" y="6505199"/>
                </a:cubicBezTo>
                <a:cubicBezTo>
                  <a:pt x="1837292" y="6506853"/>
                  <a:pt x="1818541" y="6492045"/>
                  <a:pt x="1815641" y="6471438"/>
                </a:cubicBezTo>
                <a:lnTo>
                  <a:pt x="1925958" y="6471438"/>
                </a:lnTo>
                <a:lnTo>
                  <a:pt x="1925958" y="6462935"/>
                </a:lnTo>
                <a:cubicBezTo>
                  <a:pt x="1925958" y="6415293"/>
                  <a:pt x="1895929" y="6382656"/>
                  <a:pt x="1851649" y="6382656"/>
                </a:cubicBezTo>
                <a:close/>
                <a:moveTo>
                  <a:pt x="3272159" y="6382281"/>
                </a:moveTo>
                <a:lnTo>
                  <a:pt x="3271904" y="6382656"/>
                </a:lnTo>
                <a:cubicBezTo>
                  <a:pt x="3270924" y="6382643"/>
                  <a:pt x="3269932" y="6382648"/>
                  <a:pt x="3268952" y="6382673"/>
                </a:cubicBezTo>
                <a:cubicBezTo>
                  <a:pt x="3227218" y="6383713"/>
                  <a:pt x="3194249" y="6417800"/>
                  <a:pt x="3195305" y="6458808"/>
                </a:cubicBezTo>
                <a:cubicBezTo>
                  <a:pt x="3195216" y="6461113"/>
                  <a:pt x="3195230" y="6463423"/>
                  <a:pt x="3195356" y="6465727"/>
                </a:cubicBezTo>
                <a:cubicBezTo>
                  <a:pt x="3197646" y="6506479"/>
                  <a:pt x="3233109" y="6537701"/>
                  <a:pt x="3274576" y="6535460"/>
                </a:cubicBezTo>
                <a:cubicBezTo>
                  <a:pt x="3296767" y="6536165"/>
                  <a:pt x="3318487" y="6529022"/>
                  <a:pt x="3335779" y="6515328"/>
                </a:cubicBezTo>
                <a:lnTo>
                  <a:pt x="3318474" y="6490319"/>
                </a:lnTo>
                <a:cubicBezTo>
                  <a:pt x="3307519" y="6499723"/>
                  <a:pt x="3293445" y="6504879"/>
                  <a:pt x="3278902" y="6504824"/>
                </a:cubicBezTo>
                <a:cubicBezTo>
                  <a:pt x="3257806" y="6506477"/>
                  <a:pt x="3239050" y="6491670"/>
                  <a:pt x="3236150" y="6471062"/>
                </a:cubicBezTo>
                <a:lnTo>
                  <a:pt x="3346467" y="6471062"/>
                </a:lnTo>
                <a:lnTo>
                  <a:pt x="3346467" y="6462560"/>
                </a:lnTo>
                <a:cubicBezTo>
                  <a:pt x="3346467" y="6414917"/>
                  <a:pt x="3316438" y="6382281"/>
                  <a:pt x="3272159" y="6382281"/>
                </a:cubicBezTo>
                <a:close/>
                <a:moveTo>
                  <a:pt x="2273196" y="6381906"/>
                </a:moveTo>
                <a:cubicBezTo>
                  <a:pt x="2229838" y="6381906"/>
                  <a:pt x="2194689" y="6416448"/>
                  <a:pt x="2194689" y="6459058"/>
                </a:cubicBezTo>
                <a:cubicBezTo>
                  <a:pt x="2194689" y="6501668"/>
                  <a:pt x="2229838" y="6536210"/>
                  <a:pt x="2273196" y="6536210"/>
                </a:cubicBezTo>
                <a:cubicBezTo>
                  <a:pt x="2316555" y="6536210"/>
                  <a:pt x="2351704" y="6501668"/>
                  <a:pt x="2351704" y="6459058"/>
                </a:cubicBezTo>
                <a:cubicBezTo>
                  <a:pt x="2351704" y="6416448"/>
                  <a:pt x="2316555" y="6381906"/>
                  <a:pt x="2273196" y="6381906"/>
                </a:cubicBezTo>
                <a:close/>
                <a:moveTo>
                  <a:pt x="2959275" y="6330638"/>
                </a:moveTo>
                <a:lnTo>
                  <a:pt x="2959275" y="6532084"/>
                </a:lnTo>
                <a:lnTo>
                  <a:pt x="2998210" y="6532084"/>
                </a:lnTo>
                <a:lnTo>
                  <a:pt x="2998210" y="6330638"/>
                </a:lnTo>
                <a:close/>
                <a:moveTo>
                  <a:pt x="1501485" y="6330638"/>
                </a:moveTo>
                <a:lnTo>
                  <a:pt x="1560143" y="6532084"/>
                </a:lnTo>
                <a:lnTo>
                  <a:pt x="1606586" y="6532084"/>
                </a:lnTo>
                <a:lnTo>
                  <a:pt x="1642213" y="6393910"/>
                </a:lnTo>
                <a:lnTo>
                  <a:pt x="1678221" y="6532084"/>
                </a:lnTo>
                <a:lnTo>
                  <a:pt x="1724664" y="6532084"/>
                </a:lnTo>
                <a:lnTo>
                  <a:pt x="1783067" y="6330638"/>
                </a:lnTo>
                <a:lnTo>
                  <a:pt x="1733826" y="6330638"/>
                </a:lnTo>
                <a:lnTo>
                  <a:pt x="1697689" y="6476189"/>
                </a:lnTo>
                <a:lnTo>
                  <a:pt x="1659517" y="6330638"/>
                </a:lnTo>
                <a:lnTo>
                  <a:pt x="1625417" y="6330638"/>
                </a:lnTo>
                <a:lnTo>
                  <a:pt x="1586354" y="6476189"/>
                </a:lnTo>
                <a:lnTo>
                  <a:pt x="1550345" y="6330638"/>
                </a:lnTo>
                <a:close/>
                <a:moveTo>
                  <a:pt x="3167312" y="6327637"/>
                </a:moveTo>
                <a:cubicBezTo>
                  <a:pt x="3165289" y="6327546"/>
                  <a:pt x="3163266" y="6327581"/>
                  <a:pt x="3161256" y="6327741"/>
                </a:cubicBezTo>
                <a:cubicBezTo>
                  <a:pt x="3134917" y="6329840"/>
                  <a:pt x="3115297" y="6352524"/>
                  <a:pt x="3117434" y="6378404"/>
                </a:cubicBezTo>
                <a:lnTo>
                  <a:pt x="3117434" y="6386282"/>
                </a:lnTo>
                <a:lnTo>
                  <a:pt x="3092877" y="6386282"/>
                </a:lnTo>
                <a:lnTo>
                  <a:pt x="3092877" y="6419794"/>
                </a:lnTo>
                <a:lnTo>
                  <a:pt x="3117434" y="6419794"/>
                </a:lnTo>
                <a:lnTo>
                  <a:pt x="3117434" y="6532334"/>
                </a:lnTo>
                <a:lnTo>
                  <a:pt x="3156497" y="6532334"/>
                </a:lnTo>
                <a:lnTo>
                  <a:pt x="3156497" y="6419794"/>
                </a:lnTo>
                <a:lnTo>
                  <a:pt x="3186526" y="6419794"/>
                </a:lnTo>
                <a:lnTo>
                  <a:pt x="3186526" y="6386282"/>
                </a:lnTo>
                <a:lnTo>
                  <a:pt x="3156497" y="6386282"/>
                </a:lnTo>
                <a:lnTo>
                  <a:pt x="3156497" y="6379030"/>
                </a:lnTo>
                <a:cubicBezTo>
                  <a:pt x="3156497" y="6365151"/>
                  <a:pt x="3163877" y="6357898"/>
                  <a:pt x="3174947" y="6357898"/>
                </a:cubicBezTo>
                <a:cubicBezTo>
                  <a:pt x="3179388" y="6357723"/>
                  <a:pt x="3183790" y="6358762"/>
                  <a:pt x="3187671" y="6360899"/>
                </a:cubicBezTo>
                <a:lnTo>
                  <a:pt x="3195560" y="6333639"/>
                </a:lnTo>
                <a:cubicBezTo>
                  <a:pt x="3186742" y="6329505"/>
                  <a:pt x="3177072" y="6327450"/>
                  <a:pt x="3167312" y="6327637"/>
                </a:cubicBezTo>
                <a:close/>
                <a:moveTo>
                  <a:pt x="3410086" y="6319509"/>
                </a:moveTo>
                <a:lnTo>
                  <a:pt x="3410086" y="6363649"/>
                </a:lnTo>
                <a:lnTo>
                  <a:pt x="3415940" y="6363649"/>
                </a:lnTo>
                <a:lnTo>
                  <a:pt x="3415940" y="6327011"/>
                </a:lnTo>
                <a:lnTo>
                  <a:pt x="3430700" y="6363649"/>
                </a:lnTo>
                <a:lnTo>
                  <a:pt x="3432990" y="6363649"/>
                </a:lnTo>
                <a:lnTo>
                  <a:pt x="3448259" y="6327011"/>
                </a:lnTo>
                <a:lnTo>
                  <a:pt x="3448259" y="6363649"/>
                </a:lnTo>
                <a:lnTo>
                  <a:pt x="3454112" y="6363649"/>
                </a:lnTo>
                <a:lnTo>
                  <a:pt x="3454112" y="6319509"/>
                </a:lnTo>
                <a:lnTo>
                  <a:pt x="3446096" y="6319509"/>
                </a:lnTo>
                <a:lnTo>
                  <a:pt x="3432099" y="6353146"/>
                </a:lnTo>
                <a:lnTo>
                  <a:pt x="3418103" y="6319509"/>
                </a:lnTo>
                <a:close/>
                <a:moveTo>
                  <a:pt x="3053687" y="6318882"/>
                </a:moveTo>
                <a:cubicBezTo>
                  <a:pt x="3040684" y="6318746"/>
                  <a:pt x="3030034" y="6328992"/>
                  <a:pt x="3029894" y="6341767"/>
                </a:cubicBezTo>
                <a:cubicBezTo>
                  <a:pt x="3029894" y="6341851"/>
                  <a:pt x="3029894" y="6341936"/>
                  <a:pt x="3029894" y="6342020"/>
                </a:cubicBezTo>
                <a:cubicBezTo>
                  <a:pt x="3030110" y="6354795"/>
                  <a:pt x="3040811" y="6364982"/>
                  <a:pt x="3053815" y="6364775"/>
                </a:cubicBezTo>
                <a:cubicBezTo>
                  <a:pt x="3065380" y="6363935"/>
                  <a:pt x="3074580" y="6354895"/>
                  <a:pt x="3075433" y="6343525"/>
                </a:cubicBezTo>
                <a:cubicBezTo>
                  <a:pt x="3076387" y="6330852"/>
                  <a:pt x="3066704" y="6319820"/>
                  <a:pt x="3053815" y="6318884"/>
                </a:cubicBezTo>
                <a:cubicBezTo>
                  <a:pt x="3053777" y="6318883"/>
                  <a:pt x="3053726" y="6318883"/>
                  <a:pt x="3053687" y="6318882"/>
                </a:cubicBezTo>
                <a:close/>
                <a:moveTo>
                  <a:pt x="3381966" y="6318633"/>
                </a:moveTo>
                <a:cubicBezTo>
                  <a:pt x="3373187" y="6318633"/>
                  <a:pt x="3366570" y="6322510"/>
                  <a:pt x="3366570" y="6331138"/>
                </a:cubicBezTo>
                <a:cubicBezTo>
                  <a:pt x="3366570" y="6339766"/>
                  <a:pt x="3375732" y="6342017"/>
                  <a:pt x="3381712" y="6343643"/>
                </a:cubicBezTo>
                <a:cubicBezTo>
                  <a:pt x="3387693" y="6345268"/>
                  <a:pt x="3393164" y="6346644"/>
                  <a:pt x="3393164" y="6352021"/>
                </a:cubicBezTo>
                <a:cubicBezTo>
                  <a:pt x="3393164" y="6355397"/>
                  <a:pt x="3390619" y="6359648"/>
                  <a:pt x="3382603" y="6359648"/>
                </a:cubicBezTo>
                <a:cubicBezTo>
                  <a:pt x="3377182" y="6359620"/>
                  <a:pt x="3372029" y="6357296"/>
                  <a:pt x="3368480" y="6353270"/>
                </a:cubicBezTo>
                <a:lnTo>
                  <a:pt x="3365426" y="6356773"/>
                </a:lnTo>
                <a:cubicBezTo>
                  <a:pt x="3369815" y="6361485"/>
                  <a:pt x="3376101" y="6364049"/>
                  <a:pt x="3382603" y="6363775"/>
                </a:cubicBezTo>
                <a:cubicBezTo>
                  <a:pt x="3394690" y="6363775"/>
                  <a:pt x="3399144" y="6357647"/>
                  <a:pt x="3399144" y="6351270"/>
                </a:cubicBezTo>
                <a:cubicBezTo>
                  <a:pt x="3399144" y="6342017"/>
                  <a:pt x="3389219" y="6339516"/>
                  <a:pt x="3383494" y="6337890"/>
                </a:cubicBezTo>
                <a:cubicBezTo>
                  <a:pt x="3377768" y="6336265"/>
                  <a:pt x="3372551" y="6334640"/>
                  <a:pt x="3372551" y="6330512"/>
                </a:cubicBezTo>
                <a:cubicBezTo>
                  <a:pt x="3372551" y="6326386"/>
                  <a:pt x="3376368" y="6323510"/>
                  <a:pt x="3381839" y="6323510"/>
                </a:cubicBezTo>
                <a:cubicBezTo>
                  <a:pt x="3386674" y="6323421"/>
                  <a:pt x="3391306" y="6325380"/>
                  <a:pt x="3394564" y="6328887"/>
                </a:cubicBezTo>
                <a:lnTo>
                  <a:pt x="3397999" y="6324761"/>
                </a:lnTo>
                <a:cubicBezTo>
                  <a:pt x="3393749" y="6320615"/>
                  <a:pt x="3387946" y="6318395"/>
                  <a:pt x="3381966" y="6318633"/>
                </a:cubicBezTo>
                <a:close/>
                <a:moveTo>
                  <a:pt x="2317983" y="1568801"/>
                </a:moveTo>
                <a:cubicBezTo>
                  <a:pt x="2820278" y="1568801"/>
                  <a:pt x="3325955" y="1682383"/>
                  <a:pt x="3793891" y="1916301"/>
                </a:cubicBezTo>
                <a:lnTo>
                  <a:pt x="3920836" y="1986214"/>
                </a:lnTo>
                <a:lnTo>
                  <a:pt x="3920836" y="6857999"/>
                </a:lnTo>
                <a:lnTo>
                  <a:pt x="0" y="6857999"/>
                </a:lnTo>
                <a:lnTo>
                  <a:pt x="0" y="2509282"/>
                </a:lnTo>
                <a:lnTo>
                  <a:pt x="20983" y="2487909"/>
                </a:lnTo>
                <a:cubicBezTo>
                  <a:pt x="649551" y="1885644"/>
                  <a:pt x="1479066" y="1568801"/>
                  <a:pt x="2317983" y="1568801"/>
                </a:cubicBezTo>
                <a:close/>
                <a:moveTo>
                  <a:pt x="0" y="0"/>
                </a:moveTo>
                <a:lnTo>
                  <a:pt x="3920836" y="0"/>
                </a:lnTo>
                <a:lnTo>
                  <a:pt x="3920836" y="1813430"/>
                </a:lnTo>
                <a:lnTo>
                  <a:pt x="3728890" y="1715642"/>
                </a:lnTo>
                <a:cubicBezTo>
                  <a:pt x="2572424" y="1198250"/>
                  <a:pt x="1222646" y="1360826"/>
                  <a:pt x="223648" y="2114131"/>
                </a:cubicBezTo>
                <a:lnTo>
                  <a:pt x="0" y="2300987"/>
                </a:lnTo>
                <a:close/>
              </a:path>
            </a:pathLst>
          </a:custGeom>
          <a:solidFill>
            <a:schemeClr val="bg1"/>
          </a:solidFill>
        </p:spPr>
        <p:txBody>
          <a:bodyPr wrap="square">
            <a:noAutofit/>
          </a:bodyPr>
          <a:lstStyle>
            <a:lvl1pPr>
              <a:defRPr sz="1200">
                <a:solidFill>
                  <a:srgbClr val="FF0000"/>
                </a:solidFill>
              </a:defRPr>
            </a:lvl1pPr>
          </a:lstStyle>
          <a:p>
            <a:r>
              <a:rPr lang="en-US"/>
              <a:t>Add light image</a:t>
            </a:r>
          </a:p>
        </p:txBody>
      </p:sp>
    </p:spTree>
    <p:extLst>
      <p:ext uri="{BB962C8B-B14F-4D97-AF65-F5344CB8AC3E}">
        <p14:creationId xmlns:p14="http://schemas.microsoft.com/office/powerpoint/2010/main" val="28621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4539EE2-3ECF-0243-B5B0-7FAE4401017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31" r="685" b="331"/>
          <a:stretch/>
        </p:blipFill>
        <p:spPr>
          <a:xfrm>
            <a:off x="8314266" y="0"/>
            <a:ext cx="3877734" cy="6859599"/>
          </a:xfrm>
          <a:custGeom>
            <a:avLst/>
            <a:gdLst>
              <a:gd name="connsiteX0" fmla="*/ 0 w 3904488"/>
              <a:gd name="connsiteY0" fmla="*/ 0 h 6859599"/>
              <a:gd name="connsiteX1" fmla="*/ 3904488 w 3904488"/>
              <a:gd name="connsiteY1" fmla="*/ 0 h 6859599"/>
              <a:gd name="connsiteX2" fmla="*/ 3904488 w 3904488"/>
              <a:gd name="connsiteY2" fmla="*/ 6859599 h 6859599"/>
              <a:gd name="connsiteX3" fmla="*/ 0 w 3904488"/>
              <a:gd name="connsiteY3" fmla="*/ 6859599 h 6859599"/>
            </a:gdLst>
            <a:ahLst/>
            <a:cxnLst>
              <a:cxn ang="0">
                <a:pos x="connsiteX0" y="connsiteY0"/>
              </a:cxn>
              <a:cxn ang="0">
                <a:pos x="connsiteX1" y="connsiteY1"/>
              </a:cxn>
              <a:cxn ang="0">
                <a:pos x="connsiteX2" y="connsiteY2"/>
              </a:cxn>
              <a:cxn ang="0">
                <a:pos x="connsiteX3" y="connsiteY3"/>
              </a:cxn>
            </a:cxnLst>
            <a:rect l="l" t="t" r="r" b="b"/>
            <a:pathLst>
              <a:path w="3904488" h="6859599">
                <a:moveTo>
                  <a:pt x="0" y="0"/>
                </a:moveTo>
                <a:lnTo>
                  <a:pt x="3904488" y="0"/>
                </a:lnTo>
                <a:lnTo>
                  <a:pt x="3904488" y="6859599"/>
                </a:lnTo>
                <a:lnTo>
                  <a:pt x="0" y="6859599"/>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p:nvPr>
        </p:nvSpPr>
        <p:spPr>
          <a:xfrm>
            <a:off x="557784" y="4389120"/>
            <a:ext cx="5538216" cy="1249680"/>
          </a:xfrm>
        </p:spPr>
        <p:txBody>
          <a:bodyPr anchor="t">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4623816" cy="314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1" name="Graphic 10">
            <a:extLst>
              <a:ext uri="{FF2B5EF4-FFF2-40B4-BE49-F238E27FC236}">
                <a16:creationId xmlns:a16="http://schemas.microsoft.com/office/drawing/2014/main" id="{7A17DE22-3FA2-0D4E-907A-4949F902FD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784" y="649424"/>
            <a:ext cx="2104136" cy="526034"/>
          </a:xfrm>
          <a:prstGeom prst="rect">
            <a:avLst/>
          </a:prstGeom>
        </p:spPr>
      </p:pic>
      <p:sp>
        <p:nvSpPr>
          <p:cNvPr id="13" name="TextBox 12">
            <a:extLst>
              <a:ext uri="{FF2B5EF4-FFF2-40B4-BE49-F238E27FC236}">
                <a16:creationId xmlns:a16="http://schemas.microsoft.com/office/drawing/2014/main" id="{0C8E9D57-6ED8-B640-9112-CBEA09308278}"/>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tx1"/>
                </a:solidFill>
              </a:rPr>
              <a:t>Highly sensitive, confidential and proprietary</a:t>
            </a:r>
          </a:p>
        </p:txBody>
      </p:sp>
    </p:spTree>
    <p:extLst>
      <p:ext uri="{BB962C8B-B14F-4D97-AF65-F5344CB8AC3E}">
        <p14:creationId xmlns:p14="http://schemas.microsoft.com/office/powerpoint/2010/main" val="242719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black no imag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8CEA096-E7CC-F742-9BB9-3AA6E48843A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31" r="685" b="331"/>
          <a:stretch/>
        </p:blipFill>
        <p:spPr>
          <a:xfrm>
            <a:off x="8314266" y="0"/>
            <a:ext cx="3877734" cy="6859599"/>
          </a:xfrm>
          <a:custGeom>
            <a:avLst/>
            <a:gdLst>
              <a:gd name="connsiteX0" fmla="*/ 0 w 3904488"/>
              <a:gd name="connsiteY0" fmla="*/ 0 h 6859599"/>
              <a:gd name="connsiteX1" fmla="*/ 3904488 w 3904488"/>
              <a:gd name="connsiteY1" fmla="*/ 0 h 6859599"/>
              <a:gd name="connsiteX2" fmla="*/ 3904488 w 3904488"/>
              <a:gd name="connsiteY2" fmla="*/ 6859599 h 6859599"/>
              <a:gd name="connsiteX3" fmla="*/ 0 w 3904488"/>
              <a:gd name="connsiteY3" fmla="*/ 6859599 h 6859599"/>
            </a:gdLst>
            <a:ahLst/>
            <a:cxnLst>
              <a:cxn ang="0">
                <a:pos x="connsiteX0" y="connsiteY0"/>
              </a:cxn>
              <a:cxn ang="0">
                <a:pos x="connsiteX1" y="connsiteY1"/>
              </a:cxn>
              <a:cxn ang="0">
                <a:pos x="connsiteX2" y="connsiteY2"/>
              </a:cxn>
              <a:cxn ang="0">
                <a:pos x="connsiteX3" y="connsiteY3"/>
              </a:cxn>
            </a:cxnLst>
            <a:rect l="l" t="t" r="r" b="b"/>
            <a:pathLst>
              <a:path w="3904488" h="6859599">
                <a:moveTo>
                  <a:pt x="0" y="0"/>
                </a:moveTo>
                <a:lnTo>
                  <a:pt x="3904488" y="0"/>
                </a:lnTo>
                <a:lnTo>
                  <a:pt x="3904488" y="6859599"/>
                </a:lnTo>
                <a:lnTo>
                  <a:pt x="0" y="6859599"/>
                </a:lnTo>
                <a:close/>
              </a:path>
            </a:pathLst>
          </a:custGeom>
        </p:spPr>
      </p:pic>
      <p:sp>
        <p:nvSpPr>
          <p:cNvPr id="2" name="Title 1"/>
          <p:cNvSpPr>
            <a:spLocks noGrp="1"/>
          </p:cNvSpPr>
          <p:nvPr>
            <p:ph type="ctrTitle"/>
          </p:nvPr>
        </p:nvSpPr>
        <p:spPr>
          <a:xfrm>
            <a:off x="557784" y="2509520"/>
            <a:ext cx="6400800" cy="1635760"/>
          </a:xfrm>
        </p:spPr>
        <p:txBody>
          <a:bodyPr anchor="t">
            <a:normAutofit/>
          </a:bodyPr>
          <a:lstStyle>
            <a:lvl1pPr algn="l">
              <a:defRPr sz="5000">
                <a:solidFill>
                  <a:schemeClr val="bg1"/>
                </a:solidFill>
              </a:defRPr>
            </a:lvl1pPr>
          </a:lstStyle>
          <a:p>
            <a:r>
              <a:rPr lang="en-US"/>
              <a:t>Click to edit Master title style</a:t>
            </a:r>
          </a:p>
        </p:txBody>
      </p:sp>
      <p:sp>
        <p:nvSpPr>
          <p:cNvPr id="3" name="Subtitle 2"/>
          <p:cNvSpPr>
            <a:spLocks noGrp="1"/>
          </p:cNvSpPr>
          <p:nvPr>
            <p:ph type="subTitle" idx="1"/>
          </p:nvPr>
        </p:nvSpPr>
        <p:spPr>
          <a:xfrm>
            <a:off x="557784" y="4389120"/>
            <a:ext cx="5538216" cy="1249680"/>
          </a:xfrm>
        </p:spPr>
        <p:txBody>
          <a:bodyPr anchor="t">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557784" y="2194560"/>
            <a:ext cx="4623816" cy="31496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Date</a:t>
            </a:r>
          </a:p>
        </p:txBody>
      </p:sp>
      <p:pic>
        <p:nvPicPr>
          <p:cNvPr id="11" name="Graphic 10">
            <a:extLst>
              <a:ext uri="{FF2B5EF4-FFF2-40B4-BE49-F238E27FC236}">
                <a16:creationId xmlns:a16="http://schemas.microsoft.com/office/drawing/2014/main" id="{7A17DE22-3FA2-0D4E-907A-4949F902FD3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7784" y="649424"/>
            <a:ext cx="2104136" cy="526034"/>
          </a:xfrm>
          <a:prstGeom prst="rect">
            <a:avLst/>
          </a:prstGeom>
        </p:spPr>
      </p:pic>
      <p:sp>
        <p:nvSpPr>
          <p:cNvPr id="13" name="TextBox 12">
            <a:extLst>
              <a:ext uri="{FF2B5EF4-FFF2-40B4-BE49-F238E27FC236}">
                <a16:creationId xmlns:a16="http://schemas.microsoft.com/office/drawing/2014/main" id="{0C8E9D57-6ED8-B640-9112-CBEA09308278}"/>
              </a:ext>
            </a:extLst>
          </p:cNvPr>
          <p:cNvSpPr txBox="1"/>
          <p:nvPr/>
        </p:nvSpPr>
        <p:spPr>
          <a:xfrm>
            <a:off x="557784" y="6455373"/>
            <a:ext cx="2257028" cy="138499"/>
          </a:xfrm>
          <a:prstGeom prst="rect">
            <a:avLst/>
          </a:prstGeom>
          <a:noFill/>
        </p:spPr>
        <p:txBody>
          <a:bodyPr wrap="none" lIns="0" tIns="0" rIns="0" bIns="0" rtlCol="0">
            <a:noAutofit/>
          </a:bodyPr>
          <a:lstStyle/>
          <a:p>
            <a:r>
              <a:rPr lang="en-US" sz="900">
                <a:solidFill>
                  <a:schemeClr val="bg1"/>
                </a:solidFill>
              </a:rPr>
              <a:t>Highly sensitive, confidential and proprietary</a:t>
            </a:r>
          </a:p>
        </p:txBody>
      </p:sp>
    </p:spTree>
    <p:extLst>
      <p:ext uri="{BB962C8B-B14F-4D97-AF65-F5344CB8AC3E}">
        <p14:creationId xmlns:p14="http://schemas.microsoft.com/office/powerpoint/2010/main" val="29633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3" y="274638"/>
            <a:ext cx="11053191" cy="11430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552450" y="1692275"/>
            <a:ext cx="11058525" cy="443484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974C4A93-6931-ED4D-A5B9-4FEF94C10C5E}"/>
              </a:ext>
            </a:extLst>
          </p:cNvPr>
          <p:cNvSpPr txBox="1"/>
          <p:nvPr/>
        </p:nvSpPr>
        <p:spPr>
          <a:xfrm>
            <a:off x="552450" y="6464847"/>
            <a:ext cx="311150" cy="138499"/>
          </a:xfrm>
          <a:prstGeom prst="rect">
            <a:avLst/>
          </a:prstGeom>
          <a:noFill/>
        </p:spPr>
        <p:txBody>
          <a:bodyPr wrap="square" lIns="0" tIns="0" rIns="0" bIns="0" rtlCol="0">
            <a:spAutoFit/>
          </a:bodyPr>
          <a:lstStyle/>
          <a:p>
            <a:pPr algn="l"/>
            <a:fld id="{B1666CF4-00AE-E64C-B9EF-3FA856832BB4}" type="slidenum">
              <a:rPr lang="en-US" sz="900" b="1" smtClean="0">
                <a:solidFill>
                  <a:schemeClr val="tx1"/>
                </a:solidFill>
              </a:rPr>
              <a:pPr algn="l"/>
              <a:t>‹#›</a:t>
            </a:fld>
            <a:endParaRPr lang="en-US" sz="900" b="1">
              <a:solidFill>
                <a:schemeClr val="tx1"/>
              </a:solidFill>
            </a:endParaRPr>
          </a:p>
        </p:txBody>
      </p:sp>
      <p:pic>
        <p:nvPicPr>
          <p:cNvPr id="11" name="Graphic 10">
            <a:extLst>
              <a:ext uri="{FF2B5EF4-FFF2-40B4-BE49-F238E27FC236}">
                <a16:creationId xmlns:a16="http://schemas.microsoft.com/office/drawing/2014/main" id="{6E8893F1-AB44-1C4E-AAD2-61B039498C9A}"/>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204450" y="6286636"/>
            <a:ext cx="1406525" cy="351632"/>
          </a:xfrm>
          <a:prstGeom prst="rect">
            <a:avLst/>
          </a:prstGeom>
        </p:spPr>
      </p:pic>
    </p:spTree>
    <p:extLst>
      <p:ext uri="{BB962C8B-B14F-4D97-AF65-F5344CB8AC3E}">
        <p14:creationId xmlns:p14="http://schemas.microsoft.com/office/powerpoint/2010/main" val="3343549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649" r:id="rId32"/>
    <p:sldLayoutId id="2147483660" r:id="rId33"/>
    <p:sldLayoutId id="2147483662" r:id="rId34"/>
    <p:sldLayoutId id="2147483663" r:id="rId35"/>
    <p:sldLayoutId id="2147483664" r:id="rId36"/>
    <p:sldLayoutId id="2147483650" r:id="rId37"/>
    <p:sldLayoutId id="2147483666" r:id="rId38"/>
    <p:sldLayoutId id="2147483651" r:id="rId39"/>
    <p:sldLayoutId id="2147483665" r:id="rId40"/>
    <p:sldLayoutId id="2147483652" r:id="rId41"/>
    <p:sldLayoutId id="2147483657" r:id="rId42"/>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0" indent="0" algn="l" defTabSz="457200" rtl="0" eaLnBrk="1" latinLnBrk="0" hangingPunct="1">
        <a:spcBef>
          <a:spcPts val="0"/>
        </a:spcBef>
        <a:buFont typeface="Arial"/>
        <a:buNone/>
        <a:defRPr sz="1600" kern="1200">
          <a:solidFill>
            <a:schemeClr val="tx1"/>
          </a:solidFill>
          <a:latin typeface="+mn-lt"/>
          <a:ea typeface="+mn-ea"/>
          <a:cs typeface="+mn-cs"/>
        </a:defRPr>
      </a:lvl1pPr>
      <a:lvl2pPr marL="285750" indent="-276225" algn="l" defTabSz="457200" rtl="0" eaLnBrk="1" latinLnBrk="0" hangingPunct="1">
        <a:spcBef>
          <a:spcPts val="0"/>
        </a:spcBef>
        <a:buClr>
          <a:srgbClr val="B0B0B0"/>
        </a:buClr>
        <a:buFont typeface="Arial" panose="020B0604020202020204" pitchFamily="34" charset="0"/>
        <a:buChar char="•"/>
        <a:tabLst/>
        <a:defRPr sz="1600" kern="1200">
          <a:solidFill>
            <a:schemeClr val="tx1"/>
          </a:solidFill>
          <a:latin typeface="+mn-lt"/>
          <a:ea typeface="+mn-ea"/>
          <a:cs typeface="+mn-cs"/>
        </a:defRPr>
      </a:lvl2pPr>
      <a:lvl3pPr marL="571500" indent="-285750" algn="l" defTabSz="457200" rtl="0" eaLnBrk="1" latinLnBrk="0" hangingPunct="1">
        <a:spcBef>
          <a:spcPts val="0"/>
        </a:spcBef>
        <a:buClr>
          <a:srgbClr val="B0B0B0"/>
        </a:buClr>
        <a:buFont typeface="Arial"/>
        <a:buChar char="•"/>
        <a:tabLst/>
        <a:defRPr sz="1600" kern="1200">
          <a:solidFill>
            <a:schemeClr val="tx1"/>
          </a:solidFill>
          <a:latin typeface="+mn-lt"/>
          <a:ea typeface="+mn-ea"/>
          <a:cs typeface="+mn-cs"/>
        </a:defRPr>
      </a:lvl3pPr>
      <a:lvl4pPr marL="800100" indent="-228600" algn="l" defTabSz="457200" rtl="0" eaLnBrk="1" latinLnBrk="0" hangingPunct="1">
        <a:spcBef>
          <a:spcPts val="0"/>
        </a:spcBef>
        <a:buClr>
          <a:srgbClr val="B0B0B0"/>
        </a:buClr>
        <a:buFont typeface="Arial" panose="020B0604020202020204" pitchFamily="34" charset="0"/>
        <a:buChar char="•"/>
        <a:tabLst/>
        <a:defRPr sz="1600" kern="1200">
          <a:solidFill>
            <a:schemeClr val="tx1"/>
          </a:solidFill>
          <a:latin typeface="+mn-lt"/>
          <a:ea typeface="+mn-ea"/>
          <a:cs typeface="+mn-cs"/>
        </a:defRPr>
      </a:lvl4pPr>
      <a:lvl5pPr marL="1028700" indent="-228600" algn="l" defTabSz="457200" rtl="0" eaLnBrk="1" latinLnBrk="0" hangingPunct="1">
        <a:spcBef>
          <a:spcPts val="0"/>
        </a:spcBef>
        <a:buClr>
          <a:srgbClr val="B0B0B0"/>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pos="348">
          <p15:clr>
            <a:srgbClr val="F26B43"/>
          </p15:clr>
        </p15:guide>
        <p15:guide id="3" pos="7314">
          <p15:clr>
            <a:srgbClr val="F26B43"/>
          </p15:clr>
        </p15:guide>
        <p15:guide id="4" orient="horz" pos="3862">
          <p15:clr>
            <a:srgbClr val="F26B43"/>
          </p15:clr>
        </p15:guide>
        <p15:guide id="5" orient="horz" pos="41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ealrfp@entergy.com"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www.entergy-arkansas.com/rfp/energy_capacit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mailto:ealrfp@entergy.com"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entergy-arkansas.com/rfp/energy_capacity/" TargetMode="External"/><Relationship Id="rId2" Type="http://schemas.openxmlformats.org/officeDocument/2006/relationships/hyperlink" Target="mailto:ealrfp@entergy.com"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9E731-7628-4E16-83F6-9B2FD4FF8FDA}"/>
              </a:ext>
            </a:extLst>
          </p:cNvPr>
          <p:cNvSpPr>
            <a:spLocks noGrp="1"/>
          </p:cNvSpPr>
          <p:nvPr>
            <p:ph type="ctrTitle"/>
          </p:nvPr>
        </p:nvSpPr>
        <p:spPr>
          <a:xfrm>
            <a:off x="557784" y="2509520"/>
            <a:ext cx="6965646" cy="1635760"/>
          </a:xfrm>
        </p:spPr>
        <p:txBody>
          <a:bodyPr anchor="t">
            <a:normAutofit/>
          </a:bodyPr>
          <a:lstStyle/>
          <a:p>
            <a:r>
              <a:rPr lang="en-US" sz="2800" dirty="0">
                <a:latin typeface="Arial"/>
                <a:cs typeface="Arial"/>
              </a:rPr>
              <a:t>Entergy Arkansas, LLC Combined Cycle Combustion Turbine</a:t>
            </a:r>
            <a:br>
              <a:rPr lang="en-US" sz="2800" dirty="0">
                <a:latin typeface="Arial"/>
                <a:cs typeface="Arial"/>
              </a:rPr>
            </a:br>
            <a:r>
              <a:rPr lang="en-US" sz="2800" dirty="0">
                <a:latin typeface="Arial"/>
                <a:cs typeface="Arial"/>
              </a:rPr>
              <a:t>Request for Proposals</a:t>
            </a:r>
            <a:endParaRPr lang="en-US" sz="2800" dirty="0"/>
          </a:p>
        </p:txBody>
      </p:sp>
      <p:sp>
        <p:nvSpPr>
          <p:cNvPr id="2" name="Subtitle 1">
            <a:extLst>
              <a:ext uri="{FF2B5EF4-FFF2-40B4-BE49-F238E27FC236}">
                <a16:creationId xmlns:a16="http://schemas.microsoft.com/office/drawing/2014/main" id="{D353469C-5F90-46CC-8EE1-50D7EA32824A}"/>
              </a:ext>
            </a:extLst>
          </p:cNvPr>
          <p:cNvSpPr>
            <a:spLocks noGrp="1"/>
          </p:cNvSpPr>
          <p:nvPr>
            <p:ph type="subTitle" idx="1"/>
          </p:nvPr>
        </p:nvSpPr>
        <p:spPr>
          <a:xfrm>
            <a:off x="557784" y="4389120"/>
            <a:ext cx="5538216" cy="661720"/>
          </a:xfrm>
        </p:spPr>
        <p:txBody>
          <a:bodyPr wrap="square" rtlCol="0" anchor="t">
            <a:spAutoFit/>
          </a:bodyPr>
          <a:lstStyle/>
          <a:p>
            <a:r>
              <a:rPr lang="en-US" sz="2500" i="1" dirty="0">
                <a:latin typeface="Arial"/>
                <a:cs typeface="Arial"/>
              </a:rPr>
              <a:t>Technical &amp; Bidders Conference</a:t>
            </a:r>
            <a:endParaRPr lang="en-US" sz="2500"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61341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603504" y="274638"/>
            <a:ext cx="11053191" cy="1143000"/>
          </a:xfrm>
        </p:spPr>
        <p:txBody>
          <a:bodyPr/>
          <a:lstStyle/>
          <a:p>
            <a:r>
              <a:rPr lang="en-US" i="1">
                <a:solidFill>
                  <a:schemeClr val="bg2"/>
                </a:solidFill>
              </a:rPr>
              <a:t>Bidder Registration</a:t>
            </a:r>
          </a:p>
        </p:txBody>
      </p:sp>
      <p:sp>
        <p:nvSpPr>
          <p:cNvPr id="3" name="TextBox 2">
            <a:extLst>
              <a:ext uri="{FF2B5EF4-FFF2-40B4-BE49-F238E27FC236}">
                <a16:creationId xmlns:a16="http://schemas.microsoft.com/office/drawing/2014/main" id="{767895E1-6B76-4FB4-BD7F-1743DCA11BF1}"/>
              </a:ext>
            </a:extLst>
          </p:cNvPr>
          <p:cNvSpPr txBox="1"/>
          <p:nvPr/>
        </p:nvSpPr>
        <p:spPr>
          <a:xfrm>
            <a:off x="603504" y="1417320"/>
            <a:ext cx="11521440" cy="3308598"/>
          </a:xfrm>
          <a:prstGeom prst="rect">
            <a:avLst/>
          </a:prstGeom>
          <a:noFill/>
        </p:spPr>
        <p:txBody>
          <a:bodyPr wrap="square" lIns="91440" tIns="45720" rIns="91440" bIns="45720" rtlCol="0" anchor="t">
            <a:spAutoFit/>
          </a:bodyPr>
          <a:lstStyle/>
          <a:p>
            <a:endParaRPr lang="en-US" sz="1600"/>
          </a:p>
          <a:p>
            <a:pPr marL="285750" indent="-285750">
              <a:spcAft>
                <a:spcPts val="600"/>
              </a:spcAft>
              <a:buFont typeface="Courier New" panose="02070309020205020404" pitchFamily="49" charset="0"/>
              <a:buChar char="o"/>
            </a:pPr>
            <a:r>
              <a:rPr lang="en-US">
                <a:cs typeface="Arial"/>
              </a:rPr>
              <a:t>Complete the bidder registration process, including the forms below: </a:t>
            </a:r>
          </a:p>
          <a:p>
            <a:pPr marL="742950" lvl="1" indent="-285750">
              <a:spcAft>
                <a:spcPts val="600"/>
              </a:spcAft>
              <a:buFont typeface="Arial" panose="020B0604020202020204" pitchFamily="34" charset="0"/>
              <a:buChar char="•"/>
            </a:pPr>
            <a:r>
              <a:rPr lang="en-US">
                <a:cs typeface="Arial"/>
              </a:rPr>
              <a:t>Bidder Registration Agreement</a:t>
            </a:r>
          </a:p>
          <a:p>
            <a:pPr marL="742950" lvl="1" indent="-285750">
              <a:spcAft>
                <a:spcPts val="600"/>
              </a:spcAft>
              <a:buFont typeface="Arial" panose="020B0604020202020204" pitchFamily="34" charset="0"/>
              <a:buChar char="•"/>
            </a:pPr>
            <a:r>
              <a:rPr lang="en-US">
                <a:cs typeface="Arial"/>
              </a:rPr>
              <a:t>Bidder Registration Form</a:t>
            </a:r>
          </a:p>
          <a:p>
            <a:pPr marL="742950" lvl="1" indent="-285750">
              <a:spcAft>
                <a:spcPts val="600"/>
              </a:spcAft>
              <a:buFont typeface="Arial" panose="020B0604020202020204" pitchFamily="34" charset="0"/>
              <a:buChar char="•"/>
            </a:pPr>
            <a:r>
              <a:rPr lang="en-US">
                <a:cs typeface="Arial"/>
              </a:rPr>
              <a:t>Executed MISO GIA or MISO DPP application</a:t>
            </a:r>
          </a:p>
          <a:p>
            <a:pPr marL="742950" lvl="1" indent="-285750">
              <a:spcAft>
                <a:spcPts val="600"/>
              </a:spcAft>
              <a:buFont typeface="Courier New" panose="02070309020205020404" pitchFamily="49" charset="0"/>
              <a:buChar char="o"/>
            </a:pPr>
            <a:endParaRPr lang="en-US">
              <a:cs typeface="Arial"/>
            </a:endParaRPr>
          </a:p>
          <a:p>
            <a:pPr marL="285750" indent="-285750">
              <a:spcAft>
                <a:spcPts val="600"/>
              </a:spcAft>
              <a:buFont typeface="Courier New" panose="02070309020205020404" pitchFamily="49" charset="0"/>
              <a:buChar char="o"/>
            </a:pPr>
            <a:r>
              <a:rPr lang="en-US">
                <a:cs typeface="Arial"/>
              </a:rPr>
              <a:t>Bidder, Resource, and Proposal ID numbers will be issued after registration is complete</a:t>
            </a:r>
          </a:p>
          <a:p>
            <a:pPr marL="742950" lvl="1" indent="-285750">
              <a:spcAft>
                <a:spcPts val="600"/>
              </a:spcAft>
              <a:buFont typeface="Arial" panose="020B0604020202020204" pitchFamily="34" charset="0"/>
              <a:buChar char="•"/>
            </a:pPr>
            <a:r>
              <a:rPr lang="en-US">
                <a:cs typeface="Arial"/>
              </a:rPr>
              <a:t>Include these identification numbers in communications going forward</a:t>
            </a:r>
          </a:p>
          <a:p>
            <a:pPr marL="1200150" lvl="2" indent="-285750">
              <a:buFont typeface="Arial" panose="020B0604020202020204" pitchFamily="34" charset="0"/>
              <a:buChar char="•"/>
            </a:pPr>
            <a:endParaRPr lang="en-US" sz="1600"/>
          </a:p>
          <a:p>
            <a:endParaRPr lang="en-US" sz="1600"/>
          </a:p>
        </p:txBody>
      </p:sp>
    </p:spTree>
    <p:extLst>
      <p:ext uri="{BB962C8B-B14F-4D97-AF65-F5344CB8AC3E}">
        <p14:creationId xmlns:p14="http://schemas.microsoft.com/office/powerpoint/2010/main" val="13798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603504" y="274638"/>
            <a:ext cx="11053191" cy="1143000"/>
          </a:xfrm>
        </p:spPr>
        <p:txBody>
          <a:bodyPr/>
          <a:lstStyle/>
          <a:p>
            <a:r>
              <a:rPr lang="en-US" i="1">
                <a:solidFill>
                  <a:schemeClr val="bg2"/>
                </a:solidFill>
              </a:rPr>
              <a:t>Proposal Submission Fees</a:t>
            </a:r>
          </a:p>
        </p:txBody>
      </p:sp>
      <p:sp>
        <p:nvSpPr>
          <p:cNvPr id="3" name="TextBox 2">
            <a:extLst>
              <a:ext uri="{FF2B5EF4-FFF2-40B4-BE49-F238E27FC236}">
                <a16:creationId xmlns:a16="http://schemas.microsoft.com/office/drawing/2014/main" id="{767895E1-6B76-4FB4-BD7F-1743DCA11BF1}"/>
              </a:ext>
            </a:extLst>
          </p:cNvPr>
          <p:cNvSpPr txBox="1"/>
          <p:nvPr/>
        </p:nvSpPr>
        <p:spPr>
          <a:xfrm>
            <a:off x="798813" y="1417638"/>
            <a:ext cx="11521440" cy="2893100"/>
          </a:xfrm>
          <a:prstGeom prst="rect">
            <a:avLst/>
          </a:prstGeom>
          <a:noFill/>
        </p:spPr>
        <p:txBody>
          <a:bodyPr wrap="square" lIns="91440" tIns="45720" rIns="91440" bIns="45720" rtlCol="0" anchor="t">
            <a:spAutoFit/>
          </a:bodyPr>
          <a:lstStyle/>
          <a:p>
            <a:pPr marL="285750" indent="-285750">
              <a:spcAft>
                <a:spcPts val="600"/>
              </a:spcAft>
              <a:buFont typeface="Courier New" panose="02070309020205020404" pitchFamily="49" charset="0"/>
              <a:buChar char="o"/>
            </a:pPr>
            <a:r>
              <a:rPr lang="en-US" dirty="0"/>
              <a:t>$10,000 for each registered proposal</a:t>
            </a:r>
          </a:p>
          <a:p>
            <a:pPr marL="285750" indent="-285750">
              <a:buFont typeface="Courier New" panose="02070309020205020404" pitchFamily="49" charset="0"/>
              <a:buChar char="o"/>
            </a:pPr>
            <a:endParaRPr lang="en-US" dirty="0"/>
          </a:p>
          <a:p>
            <a:pPr marL="285750" indent="-285750">
              <a:spcAft>
                <a:spcPts val="600"/>
              </a:spcAft>
              <a:buFont typeface="Courier New" panose="02070309020205020404" pitchFamily="49" charset="0"/>
              <a:buChar char="o"/>
            </a:pPr>
            <a:r>
              <a:rPr lang="en-US" dirty="0"/>
              <a:t>Fees will be invoiced after the conclusion of the Bidder Registration Period</a:t>
            </a:r>
            <a:endParaRPr lang="en-US" dirty="0">
              <a:cs typeface="Arial"/>
            </a:endParaRPr>
          </a:p>
          <a:p>
            <a:pPr marL="742950" lvl="1" indent="-285750">
              <a:buFont typeface="Arial" panose="020B0604020202020204" pitchFamily="34" charset="0"/>
              <a:buChar char="•"/>
            </a:pPr>
            <a:endParaRPr lang="en-US" dirty="0"/>
          </a:p>
          <a:p>
            <a:pPr marL="285750" indent="-285750">
              <a:spcAft>
                <a:spcPts val="600"/>
              </a:spcAft>
              <a:buFont typeface="Courier New" panose="02070309020205020404" pitchFamily="49" charset="0"/>
              <a:buChar char="o"/>
            </a:pPr>
            <a:r>
              <a:rPr lang="en-US" dirty="0"/>
              <a:t>Targeted due dates can be found in Main Body Section 4.1</a:t>
            </a:r>
            <a:endParaRPr lang="en-US" dirty="0">
              <a:cs typeface="Arial"/>
            </a:endParaRPr>
          </a:p>
          <a:p>
            <a:pPr marL="285750" indent="-285750">
              <a:buFont typeface="Courier New" panose="02070309020205020404" pitchFamily="49" charset="0"/>
              <a:buChar char="o"/>
            </a:pPr>
            <a:endParaRPr lang="en-US" dirty="0"/>
          </a:p>
          <a:p>
            <a:pPr marL="285750" indent="-285750">
              <a:spcAft>
                <a:spcPts val="600"/>
              </a:spcAft>
              <a:buFont typeface="Courier New" panose="02070309020205020404" pitchFamily="49" charset="0"/>
              <a:buChar char="o"/>
            </a:pPr>
            <a:r>
              <a:rPr lang="en-US" dirty="0"/>
              <a:t>Proposals may be subject to elimination if payment deadlines are missed</a:t>
            </a:r>
            <a:endParaRPr lang="en-US" dirty="0">
              <a:cs typeface="Arial"/>
            </a:endParaRPr>
          </a:p>
          <a:p>
            <a:pPr marL="285750" indent="-285750">
              <a:buFont typeface="Courier New" panose="02070309020205020404" pitchFamily="49" charset="0"/>
              <a:buChar char="o"/>
            </a:pPr>
            <a:endParaRPr lang="en-US" dirty="0"/>
          </a:p>
          <a:p>
            <a:pPr marL="285750" indent="-285750">
              <a:spcAft>
                <a:spcPts val="600"/>
              </a:spcAft>
              <a:buFont typeface="Courier New" panose="02070309020205020404" pitchFamily="49" charset="0"/>
              <a:buChar char="o"/>
            </a:pPr>
            <a:r>
              <a:rPr lang="en-US" dirty="0"/>
              <a:t>Proposal packages must be submitted via PowerAdvocate to be accepted</a:t>
            </a:r>
            <a:endParaRPr lang="en-US" dirty="0">
              <a:cs typeface="Arial"/>
            </a:endParaRPr>
          </a:p>
        </p:txBody>
      </p:sp>
    </p:spTree>
    <p:extLst>
      <p:ext uri="{BB962C8B-B14F-4D97-AF65-F5344CB8AC3E}">
        <p14:creationId xmlns:p14="http://schemas.microsoft.com/office/powerpoint/2010/main" val="369666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460629" y="205555"/>
            <a:ext cx="11053191" cy="1143000"/>
          </a:xfrm>
        </p:spPr>
        <p:txBody>
          <a:bodyPr/>
          <a:lstStyle/>
          <a:p>
            <a:r>
              <a:rPr lang="en-US" i="1">
                <a:solidFill>
                  <a:schemeClr val="bg2"/>
                </a:solidFill>
              </a:rPr>
              <a:t>Redactions &amp; Initial Threshold Determination</a:t>
            </a:r>
          </a:p>
        </p:txBody>
      </p:sp>
      <p:sp>
        <p:nvSpPr>
          <p:cNvPr id="3" name="TextBox 2">
            <a:extLst>
              <a:ext uri="{FF2B5EF4-FFF2-40B4-BE49-F238E27FC236}">
                <a16:creationId xmlns:a16="http://schemas.microsoft.com/office/drawing/2014/main" id="{767895E1-6B76-4FB4-BD7F-1743DCA11BF1}"/>
              </a:ext>
            </a:extLst>
          </p:cNvPr>
          <p:cNvSpPr txBox="1"/>
          <p:nvPr/>
        </p:nvSpPr>
        <p:spPr>
          <a:xfrm>
            <a:off x="603504" y="1118377"/>
            <a:ext cx="11521440" cy="5678478"/>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a:t>Purpose</a:t>
            </a:r>
          </a:p>
          <a:p>
            <a:pPr marL="742950" lvl="1" indent="-285750">
              <a:spcAft>
                <a:spcPts val="600"/>
              </a:spcAft>
              <a:buFont typeface="Arial" panose="020B0604020202020204" pitchFamily="34" charset="0"/>
              <a:buChar char="•"/>
            </a:pPr>
            <a:r>
              <a:rPr lang="en-US"/>
              <a:t>Ensure evaluation teams receive information relevant to their respective areas </a:t>
            </a:r>
          </a:p>
          <a:p>
            <a:pPr marL="742950" lvl="1" indent="-285750">
              <a:spcAft>
                <a:spcPts val="600"/>
              </a:spcAft>
              <a:buFont typeface="Arial" panose="020B0604020202020204" pitchFamily="34" charset="0"/>
              <a:buChar char="•"/>
            </a:pPr>
            <a:r>
              <a:rPr lang="en-US"/>
              <a:t>Bid price is removed from the information provided to the Viability Assessment Team and the Transmission Evaluation Team (other than specified pricing approved by the RFP Administration Team that is needed) </a:t>
            </a:r>
          </a:p>
          <a:p>
            <a:pPr marL="742950" lvl="1" indent="-285750">
              <a:buFont typeface="Arial" panose="020B0604020202020204" pitchFamily="34" charset="0"/>
              <a:buChar char="•"/>
            </a:pPr>
            <a:endParaRPr lang="en-US" sz="1600"/>
          </a:p>
          <a:p>
            <a:pPr marL="285750" indent="-285750">
              <a:buFont typeface="Courier New" panose="02070309020205020404" pitchFamily="49" charset="0"/>
              <a:buChar char="o"/>
            </a:pPr>
            <a:r>
              <a:rPr lang="en-US"/>
              <a:t>The RFP Administration Team will open and redact all proposals.  In consultation with the Independent Monitor, initial conformity determinations will occur early in the proposal review process</a:t>
            </a:r>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a:t>All proposals will be reviewed to identify any fatal flaws and to confirm conformity to RFP requirements, including all Threshold Requirements, Credit Support Requirements, and any additional requirements noted in the Viability Self-Assessment or RFP </a:t>
            </a:r>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a:t>Proposals not meeting Threshold Requirements will be subject to elimination </a:t>
            </a:r>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a:t>Threshold Requirements in Main Body Section 2.4 include, but are not limited to, those concerning:</a:t>
            </a:r>
          </a:p>
          <a:p>
            <a:pPr marL="742950" lvl="1" indent="-285750">
              <a:buFont typeface="Arial" panose="020B0604020202020204" pitchFamily="34" charset="0"/>
              <a:buChar char="•"/>
            </a:pPr>
            <a:r>
              <a:rPr lang="en-US" sz="1600"/>
              <a:t>Eligible Participants					</a:t>
            </a:r>
          </a:p>
          <a:p>
            <a:pPr marL="742950" lvl="1" indent="-285750">
              <a:buFont typeface="Arial" panose="020B0604020202020204" pitchFamily="34" charset="0"/>
              <a:buChar char="•"/>
            </a:pPr>
            <a:r>
              <a:rPr lang="en-US" sz="1600"/>
              <a:t>Eligible Technology</a:t>
            </a:r>
          </a:p>
          <a:p>
            <a:pPr marL="742950" lvl="1" indent="-285750">
              <a:buFont typeface="Arial" panose="020B0604020202020204" pitchFamily="34" charset="0"/>
              <a:buChar char="•"/>
            </a:pPr>
            <a:r>
              <a:rPr lang="en-US" sz="1600"/>
              <a:t>Eligible Transactions</a:t>
            </a:r>
          </a:p>
          <a:p>
            <a:pPr lvl="1">
              <a:spcBef>
                <a:spcPts val="600"/>
              </a:spcBef>
            </a:pPr>
            <a:endParaRPr lang="en-US" sz="1400"/>
          </a:p>
        </p:txBody>
      </p:sp>
      <p:sp>
        <p:nvSpPr>
          <p:cNvPr id="5" name="TextBox 4">
            <a:extLst>
              <a:ext uri="{FF2B5EF4-FFF2-40B4-BE49-F238E27FC236}">
                <a16:creationId xmlns:a16="http://schemas.microsoft.com/office/drawing/2014/main" id="{3B784188-75AD-4879-A742-D281D7A7238E}"/>
              </a:ext>
            </a:extLst>
          </p:cNvPr>
          <p:cNvSpPr txBox="1"/>
          <p:nvPr/>
        </p:nvSpPr>
        <p:spPr>
          <a:xfrm>
            <a:off x="3720552" y="5631837"/>
            <a:ext cx="2643672" cy="830997"/>
          </a:xfrm>
          <a:prstGeom prst="rect">
            <a:avLst/>
          </a:prstGeom>
          <a:noFill/>
        </p:spPr>
        <p:txBody>
          <a:bodyPr wrap="none" rtlCol="0">
            <a:spAutoFit/>
          </a:bodyPr>
          <a:lstStyle/>
          <a:p>
            <a:pPr marL="742950" lvl="1" indent="-285750">
              <a:buFont typeface="Arial" panose="020B0604020202020204" pitchFamily="34" charset="0"/>
              <a:buChar char="•"/>
            </a:pPr>
            <a:r>
              <a:rPr lang="en-US" sz="1600"/>
              <a:t>Eligible Resources</a:t>
            </a:r>
          </a:p>
          <a:p>
            <a:pPr marL="742950" lvl="1" indent="-285750">
              <a:buFont typeface="Arial" panose="020B0604020202020204" pitchFamily="34" charset="0"/>
              <a:buChar char="•"/>
            </a:pPr>
            <a:r>
              <a:rPr lang="en-US" sz="1600"/>
              <a:t>Resource Location</a:t>
            </a:r>
          </a:p>
          <a:p>
            <a:pPr marL="742950" lvl="1" indent="-285750">
              <a:buFont typeface="Arial" panose="020B0604020202020204" pitchFamily="34" charset="0"/>
              <a:buChar char="•"/>
            </a:pPr>
            <a:r>
              <a:rPr lang="en-US" sz="1600"/>
              <a:t>Delivery Terms</a:t>
            </a:r>
          </a:p>
        </p:txBody>
      </p:sp>
    </p:spTree>
    <p:extLst>
      <p:ext uri="{BB962C8B-B14F-4D97-AF65-F5344CB8AC3E}">
        <p14:creationId xmlns:p14="http://schemas.microsoft.com/office/powerpoint/2010/main" val="391715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603504" y="274320"/>
            <a:ext cx="11053191" cy="1143000"/>
          </a:xfrm>
        </p:spPr>
        <p:txBody>
          <a:bodyPr/>
          <a:lstStyle/>
          <a:p>
            <a:r>
              <a:rPr lang="en-US" i="1">
                <a:solidFill>
                  <a:schemeClr val="bg2"/>
                </a:solidFill>
              </a:rPr>
              <a:t>Evaluation Process</a:t>
            </a:r>
          </a:p>
        </p:txBody>
      </p:sp>
      <p:sp>
        <p:nvSpPr>
          <p:cNvPr id="3" name="TextBox 2">
            <a:extLst>
              <a:ext uri="{FF2B5EF4-FFF2-40B4-BE49-F238E27FC236}">
                <a16:creationId xmlns:a16="http://schemas.microsoft.com/office/drawing/2014/main" id="{767895E1-6B76-4FB4-BD7F-1743DCA11BF1}"/>
              </a:ext>
            </a:extLst>
          </p:cNvPr>
          <p:cNvSpPr txBox="1"/>
          <p:nvPr/>
        </p:nvSpPr>
        <p:spPr>
          <a:xfrm>
            <a:off x="603504" y="1417320"/>
            <a:ext cx="11521440" cy="3954929"/>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a:t>Process is designed to be fair, impartial, and consistently applied.</a:t>
            </a:r>
          </a:p>
          <a:p>
            <a:pPr marL="742950" lvl="1" indent="-285750">
              <a:spcAft>
                <a:spcPts val="600"/>
              </a:spcAft>
              <a:buFont typeface="Arial" panose="020B0604020202020204" pitchFamily="34" charset="0"/>
              <a:buChar char="•"/>
            </a:pPr>
            <a:r>
              <a:rPr lang="en-US"/>
              <a:t>An overview of evaluation factors and general decision criteria can be found in Main Body Section 5.</a:t>
            </a:r>
          </a:p>
          <a:p>
            <a:pPr marL="742950" lvl="1" indent="-285750">
              <a:spcAft>
                <a:spcPts val="600"/>
              </a:spcAft>
              <a:buFont typeface="Arial" panose="020B0604020202020204" pitchFamily="34" charset="0"/>
              <a:buChar char="•"/>
            </a:pPr>
            <a:r>
              <a:rPr lang="en-US"/>
              <a:t>Detailed inputs and evaluation scenarios are considered confidential and highly proprietary and will not be shared with potential bidders</a:t>
            </a:r>
          </a:p>
          <a:p>
            <a:endParaRPr lang="en-US"/>
          </a:p>
          <a:p>
            <a:endParaRPr lang="en-US"/>
          </a:p>
          <a:p>
            <a:pPr marL="285750" indent="-285750">
              <a:buFont typeface="Courier New" panose="02070309020205020404" pitchFamily="49" charset="0"/>
              <a:buChar char="o"/>
            </a:pPr>
            <a:r>
              <a:rPr lang="en-US"/>
              <a:t>Evaluation Teams</a:t>
            </a:r>
          </a:p>
          <a:p>
            <a:pPr marL="742950" lvl="1" indent="-285750">
              <a:spcAft>
                <a:spcPts val="600"/>
              </a:spcAft>
              <a:buFont typeface="Arial" panose="020B0604020202020204" pitchFamily="34" charset="0"/>
              <a:buChar char="•"/>
            </a:pPr>
            <a:r>
              <a:rPr lang="en-US"/>
              <a:t>AET – Accounting Evaluation Team</a:t>
            </a:r>
          </a:p>
          <a:p>
            <a:pPr marL="742950" lvl="1" indent="-285750">
              <a:spcAft>
                <a:spcPts val="600"/>
              </a:spcAft>
              <a:buFont typeface="Arial" panose="020B0604020202020204" pitchFamily="34" charset="0"/>
              <a:buChar char="•"/>
            </a:pPr>
            <a:r>
              <a:rPr lang="en-US"/>
              <a:t>CET – Credit Evaluation Team</a:t>
            </a:r>
          </a:p>
          <a:p>
            <a:pPr marL="742950" lvl="1" indent="-285750">
              <a:spcAft>
                <a:spcPts val="600"/>
              </a:spcAft>
              <a:buFont typeface="Arial" panose="020B0604020202020204" pitchFamily="34" charset="0"/>
              <a:buChar char="•"/>
            </a:pPr>
            <a:r>
              <a:rPr lang="en-US"/>
              <a:t>EET – Economic Evaluation Team</a:t>
            </a:r>
          </a:p>
          <a:p>
            <a:pPr marL="742950" lvl="1" indent="-285750">
              <a:spcAft>
                <a:spcPts val="600"/>
              </a:spcAft>
              <a:buFont typeface="Arial" panose="020B0604020202020204" pitchFamily="34" charset="0"/>
              <a:buChar char="•"/>
            </a:pPr>
            <a:r>
              <a:rPr lang="en-US"/>
              <a:t>TET –Transmission Evaluation Team</a:t>
            </a:r>
          </a:p>
          <a:p>
            <a:pPr marL="742950" lvl="1" indent="-285750">
              <a:spcAft>
                <a:spcPts val="600"/>
              </a:spcAft>
              <a:buFont typeface="Arial" panose="020B0604020202020204" pitchFamily="34" charset="0"/>
              <a:buChar char="•"/>
            </a:pPr>
            <a:r>
              <a:rPr lang="en-US"/>
              <a:t>VAT –Viability Assessment Team</a:t>
            </a:r>
          </a:p>
        </p:txBody>
      </p:sp>
    </p:spTree>
    <p:extLst>
      <p:ext uri="{BB962C8B-B14F-4D97-AF65-F5344CB8AC3E}">
        <p14:creationId xmlns:p14="http://schemas.microsoft.com/office/powerpoint/2010/main" val="107296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603504" y="274638"/>
            <a:ext cx="11053191" cy="1143000"/>
          </a:xfrm>
        </p:spPr>
        <p:txBody>
          <a:bodyPr/>
          <a:lstStyle/>
          <a:p>
            <a:r>
              <a:rPr lang="en-US" i="1">
                <a:solidFill>
                  <a:schemeClr val="bg2"/>
                </a:solidFill>
              </a:rPr>
              <a:t>Selections</a:t>
            </a:r>
          </a:p>
        </p:txBody>
      </p:sp>
      <p:sp>
        <p:nvSpPr>
          <p:cNvPr id="3" name="TextBox 2">
            <a:extLst>
              <a:ext uri="{FF2B5EF4-FFF2-40B4-BE49-F238E27FC236}">
                <a16:creationId xmlns:a16="http://schemas.microsoft.com/office/drawing/2014/main" id="{767895E1-6B76-4FB4-BD7F-1743DCA11BF1}"/>
              </a:ext>
            </a:extLst>
          </p:cNvPr>
          <p:cNvSpPr txBox="1"/>
          <p:nvPr/>
        </p:nvSpPr>
        <p:spPr>
          <a:xfrm>
            <a:off x="603504" y="1713653"/>
            <a:ext cx="11521440" cy="2108269"/>
          </a:xfrm>
          <a:prstGeom prst="rect">
            <a:avLst/>
          </a:prstGeom>
          <a:noFill/>
        </p:spPr>
        <p:txBody>
          <a:bodyPr wrap="square" lIns="91440" tIns="45720" rIns="91440" bIns="45720" rtlCol="0" anchor="t">
            <a:spAutoFit/>
          </a:bodyPr>
          <a:lstStyle/>
          <a:p>
            <a:pPr marL="285750" indent="-285750">
              <a:spcBef>
                <a:spcPts val="600"/>
              </a:spcBef>
              <a:buFont typeface="Courier New" panose="02070309020205020404" pitchFamily="49" charset="0"/>
              <a:buChar char="o"/>
            </a:pPr>
            <a:r>
              <a:rPr lang="en-US" dirty="0"/>
              <a:t>EAL will seek to make Selections January 16, 202</a:t>
            </a:r>
            <a:r>
              <a:rPr lang="en-US" dirty="0">
                <a:solidFill>
                  <a:srgbClr val="000000"/>
                </a:solidFill>
              </a:rPr>
              <a:t>6* </a:t>
            </a:r>
          </a:p>
          <a:p>
            <a:pPr marL="285750" indent="-285750">
              <a:spcBef>
                <a:spcPts val="600"/>
              </a:spcBef>
              <a:buFont typeface="Courier New" panose="02070309020205020404" pitchFamily="49" charset="0"/>
              <a:buChar char="o"/>
            </a:pPr>
            <a:r>
              <a:rPr lang="en-US" dirty="0"/>
              <a:t>Bidder(s) with a proposal on the selection list will be invited to negotiate a definitive agreement</a:t>
            </a:r>
            <a:endParaRPr lang="en-US" dirty="0">
              <a:cs typeface="Arial"/>
            </a:endParaRPr>
          </a:p>
          <a:p>
            <a:pPr marL="742950" lvl="1" indent="-285750">
              <a:spcBef>
                <a:spcPts val="600"/>
              </a:spcBef>
              <a:buFont typeface="Arial" panose="020B0604020202020204" pitchFamily="34" charset="0"/>
              <a:buChar char="•"/>
            </a:pPr>
            <a:r>
              <a:rPr lang="en-US" dirty="0"/>
              <a:t>Inclusion on selection list is not acceptance of proposal or related contract terms</a:t>
            </a:r>
            <a:endParaRPr lang="en-US" dirty="0">
              <a:cs typeface="Arial"/>
            </a:endParaRPr>
          </a:p>
          <a:p>
            <a:pPr marL="742950" lvl="1" indent="-285750">
              <a:spcBef>
                <a:spcPts val="600"/>
              </a:spcBef>
              <a:buFont typeface="Arial" panose="020B0604020202020204" pitchFamily="34" charset="0"/>
              <a:buChar char="•"/>
            </a:pPr>
            <a:r>
              <a:rPr lang="en-US" dirty="0"/>
              <a:t>No requirement for EAL to place any proposal on the selection list</a:t>
            </a:r>
            <a:endParaRPr lang="en-US" dirty="0">
              <a:cs typeface="Arial"/>
            </a:endParaRPr>
          </a:p>
          <a:p>
            <a:pPr marL="742950" lvl="1" indent="-285750">
              <a:spcBef>
                <a:spcPts val="600"/>
              </a:spcBef>
              <a:buFont typeface="Arial" panose="020B0604020202020204" pitchFamily="34" charset="0"/>
              <a:buChar char="•"/>
            </a:pPr>
            <a:endParaRPr lang="en-US" dirty="0">
              <a:cs typeface="Arial"/>
            </a:endParaRPr>
          </a:p>
          <a:p>
            <a:pPr marL="285750" indent="-285750">
              <a:spcBef>
                <a:spcPts val="600"/>
              </a:spcBef>
              <a:buFont typeface="Wingdings" panose="05000000000000000000" pitchFamily="2" charset="2"/>
              <a:buChar char="v"/>
            </a:pPr>
            <a:endParaRPr lang="en-US" sz="1600" b="1" dirty="0"/>
          </a:p>
        </p:txBody>
      </p:sp>
      <p:sp>
        <p:nvSpPr>
          <p:cNvPr id="5" name="TextBox 4">
            <a:extLst>
              <a:ext uri="{FF2B5EF4-FFF2-40B4-BE49-F238E27FC236}">
                <a16:creationId xmlns:a16="http://schemas.microsoft.com/office/drawing/2014/main" id="{606622EF-5E8C-6F22-8241-7AA4ABF1B2EE}"/>
              </a:ext>
            </a:extLst>
          </p:cNvPr>
          <p:cNvSpPr txBox="1"/>
          <p:nvPr/>
        </p:nvSpPr>
        <p:spPr>
          <a:xfrm>
            <a:off x="801209" y="5315325"/>
            <a:ext cx="6094520" cy="250710"/>
          </a:xfrm>
          <a:prstGeom prst="rect">
            <a:avLst/>
          </a:prstGeom>
          <a:noFill/>
        </p:spPr>
        <p:txBody>
          <a:bodyPr wrap="square">
            <a:spAutoFit/>
          </a:bodyPr>
          <a:lstStyle/>
          <a:p>
            <a:pPr marL="0" marR="0" indent="0">
              <a:lnSpc>
                <a:spcPts val="1050"/>
              </a:lnSpc>
              <a:spcBef>
                <a:spcPts val="0"/>
              </a:spcBef>
              <a:spcAft>
                <a:spcPts val="0"/>
              </a:spcAft>
            </a:pPr>
            <a:r>
              <a:rPr lang="en-US" sz="1800">
                <a:effectLst/>
                <a:ea typeface="Times New Roman" panose="02020603050405020304" pitchFamily="18" charset="0"/>
              </a:rPr>
              <a:t>* Target dates subject to change.</a:t>
            </a:r>
          </a:p>
        </p:txBody>
      </p:sp>
    </p:spTree>
    <p:extLst>
      <p:ext uri="{BB962C8B-B14F-4D97-AF65-F5344CB8AC3E}">
        <p14:creationId xmlns:p14="http://schemas.microsoft.com/office/powerpoint/2010/main" val="94694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Commercial Terms &amp; Viability Assessment</a:t>
            </a:r>
            <a:br>
              <a:rPr lang="en-US" dirty="0"/>
            </a:br>
            <a:br>
              <a:rPr lang="en-US" dirty="0"/>
            </a:br>
            <a:r>
              <a:rPr lang="en-US" dirty="0"/>
              <a:t>Matt Neyland</a:t>
            </a:r>
            <a:br>
              <a:rPr lang="en-US" dirty="0"/>
            </a:br>
            <a:endParaRPr lang="en-US" dirty="0">
              <a:solidFill>
                <a:srgbClr val="FF0000"/>
              </a:solidFill>
            </a:endParaRPr>
          </a:p>
        </p:txBody>
      </p:sp>
    </p:spTree>
    <p:extLst>
      <p:ext uri="{BB962C8B-B14F-4D97-AF65-F5344CB8AC3E}">
        <p14:creationId xmlns:p14="http://schemas.microsoft.com/office/powerpoint/2010/main" val="7808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569404" y="81260"/>
            <a:ext cx="11053191" cy="1143000"/>
          </a:xfrm>
        </p:spPr>
        <p:txBody>
          <a:bodyPr/>
          <a:lstStyle/>
          <a:p>
            <a:r>
              <a:rPr lang="en-US" i="1">
                <a:solidFill>
                  <a:schemeClr val="bg2"/>
                </a:solidFill>
              </a:rPr>
              <a:t>Commercial Terms Overview</a:t>
            </a:r>
          </a:p>
        </p:txBody>
      </p:sp>
      <p:sp>
        <p:nvSpPr>
          <p:cNvPr id="3" name="TextBox 2">
            <a:extLst>
              <a:ext uri="{FF2B5EF4-FFF2-40B4-BE49-F238E27FC236}">
                <a16:creationId xmlns:a16="http://schemas.microsoft.com/office/drawing/2014/main" id="{767895E1-6B76-4FB4-BD7F-1743DCA11BF1}"/>
              </a:ext>
            </a:extLst>
          </p:cNvPr>
          <p:cNvSpPr txBox="1"/>
          <p:nvPr/>
        </p:nvSpPr>
        <p:spPr>
          <a:xfrm>
            <a:off x="612538" y="1129010"/>
            <a:ext cx="10966922" cy="5386090"/>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b="1" dirty="0"/>
              <a:t>All Proposals </a:t>
            </a:r>
          </a:p>
          <a:p>
            <a:pPr marL="742950" lvl="1" indent="-285750">
              <a:buFont typeface="Arial" panose="020B0604020202020204" pitchFamily="34" charset="0"/>
              <a:buChar char="•"/>
            </a:pPr>
            <a:r>
              <a:rPr lang="en-US" sz="1600" dirty="0"/>
              <a:t>Bidders must include any proposed exceptions to the term sheets in their proposal package</a:t>
            </a:r>
            <a:endParaRPr lang="en-US" sz="1600" dirty="0">
              <a:cs typeface="Arial"/>
            </a:endParaRPr>
          </a:p>
          <a:p>
            <a:pPr marL="1314450" lvl="3" indent="-285750">
              <a:buFont typeface="Arial" panose="020B0604020202020204" pitchFamily="34" charset="0"/>
              <a:buChar char="•"/>
            </a:pPr>
            <a:r>
              <a:rPr lang="en-US" sz="1600" dirty="0"/>
              <a:t>EAL is under no obligation to agree to any exception; significant requested changes could affect viability ratings or eligibility for continued RFP participation</a:t>
            </a:r>
            <a:endParaRPr lang="en-US" sz="1600" dirty="0">
              <a:cs typeface="Arial"/>
            </a:endParaRPr>
          </a:p>
          <a:p>
            <a:pPr marL="742950" lvl="1" indent="-285750">
              <a:buFont typeface="Arial" panose="020B0604020202020204" pitchFamily="34" charset="0"/>
              <a:buChar char="•"/>
            </a:pPr>
            <a:r>
              <a:rPr lang="en-US" sz="1600" dirty="0">
                <a:cs typeface="Arial"/>
              </a:rPr>
              <a:t>Guaranteed Substantial Completion Date (BOT) or Commercial Operation Date (PPA) may be no later than as May 31, 2032</a:t>
            </a:r>
          </a:p>
          <a:p>
            <a:pPr marL="742950" lvl="1" indent="-285750">
              <a:buFont typeface="Arial" panose="020B0604020202020204" pitchFamily="34" charset="0"/>
              <a:buChar char="•"/>
            </a:pPr>
            <a:endParaRPr lang="en-US" sz="1150" dirty="0"/>
          </a:p>
          <a:p>
            <a:pPr marL="285750" indent="-285750">
              <a:buFont typeface="Courier New" panose="02070309020205020404" pitchFamily="49" charset="0"/>
              <a:buChar char="o"/>
            </a:pPr>
            <a:r>
              <a:rPr lang="en-US" b="1" dirty="0"/>
              <a:t>BOT Proposals</a:t>
            </a:r>
            <a:endParaRPr lang="en-US" b="1" dirty="0">
              <a:cs typeface="Arial"/>
            </a:endParaRPr>
          </a:p>
          <a:p>
            <a:pPr marL="742950" lvl="1" indent="-285750">
              <a:buFont typeface="Arial" panose="020B0604020202020204" pitchFamily="34" charset="0"/>
              <a:buChar char="•"/>
            </a:pPr>
            <a:r>
              <a:rPr lang="en-US" sz="1600" dirty="0">
                <a:cs typeface="Arial"/>
              </a:rPr>
              <a:t>Seller will develop, design, build, commission, test, and sell proposed project per Appendix B-3 (Model BOT Term Sheet) and Appendix B-4 (Model BOT Scope Book (technical requirement)), any proposed deviations must be noted in the bid</a:t>
            </a:r>
          </a:p>
          <a:p>
            <a:pPr marL="742950" lvl="1" indent="-285750">
              <a:buFont typeface="Arial" panose="020B0604020202020204" pitchFamily="34" charset="0"/>
              <a:buChar char="•"/>
            </a:pPr>
            <a:r>
              <a:rPr lang="en-US" sz="1600" dirty="0">
                <a:cs typeface="Arial"/>
              </a:rPr>
              <a:t>Seller’s obligation to begin construction conditioned on the satisfaction of Buyer “FNTP” conditions</a:t>
            </a:r>
          </a:p>
          <a:p>
            <a:pPr marL="742950" lvl="1" indent="-285750">
              <a:buFont typeface="Arial" panose="020B0604020202020204" pitchFamily="34" charset="0"/>
              <a:buChar char="•"/>
            </a:pPr>
            <a:r>
              <a:rPr lang="en-US" sz="1600" dirty="0">
                <a:cs typeface="Arial"/>
              </a:rPr>
              <a:t>Prior to the Closing, Seller will have care, custody, and control of the project, and will bear construction, financing, and project completion risk, as well as risk of loss for the project</a:t>
            </a:r>
          </a:p>
          <a:p>
            <a:pPr marL="742950" lvl="1" indent="-285750">
              <a:buFont typeface="Arial" panose="020B0604020202020204" pitchFamily="34" charset="0"/>
              <a:buChar char="•"/>
            </a:pPr>
            <a:r>
              <a:rPr lang="en-US" sz="1600" dirty="0">
                <a:cs typeface="Arial"/>
              </a:rPr>
              <a:t>Care, custody, and control of the project will transfer to Buyer at the Substantial Completion Payment Date</a:t>
            </a:r>
          </a:p>
          <a:p>
            <a:pPr marL="742950" lvl="1" indent="-285750">
              <a:buFont typeface="Arial" panose="020B0604020202020204" pitchFamily="34" charset="0"/>
              <a:buChar char="•"/>
            </a:pPr>
            <a:endParaRPr lang="en-US" sz="900" b="1" dirty="0">
              <a:cs typeface="Arial" panose="020B0604020202020204"/>
            </a:endParaRPr>
          </a:p>
          <a:p>
            <a:pPr marL="742950" lvl="1" indent="-285750">
              <a:buFont typeface="Arial" panose="020B0604020202020204" pitchFamily="34" charset="0"/>
              <a:buChar char="•"/>
            </a:pPr>
            <a:endParaRPr lang="en-US" sz="900" b="1" dirty="0">
              <a:cs typeface="Arial" panose="020B0604020202020204"/>
            </a:endParaRPr>
          </a:p>
          <a:p>
            <a:pPr marL="285750" indent="-285750">
              <a:buFont typeface="Courier New" panose="02070309020205020404" pitchFamily="49" charset="0"/>
              <a:buChar char="o"/>
            </a:pPr>
            <a:r>
              <a:rPr lang="en-US" b="1" dirty="0"/>
              <a:t>PPA Proposals</a:t>
            </a:r>
            <a:endParaRPr lang="en-US" b="1" dirty="0">
              <a:cs typeface="Arial"/>
            </a:endParaRPr>
          </a:p>
          <a:p>
            <a:pPr marL="742950" lvl="1" indent="-285750">
              <a:buFont typeface="Arial" panose="020B0604020202020204" pitchFamily="34" charset="0"/>
              <a:buChar char="•"/>
            </a:pPr>
            <a:r>
              <a:rPr lang="en-US" sz="1600" dirty="0">
                <a:cs typeface="Arial"/>
              </a:rPr>
              <a:t>Bidders may propose a PPA that includes buyer purchase options during and/or at the end of the Delivery Term</a:t>
            </a:r>
          </a:p>
          <a:p>
            <a:pPr marL="742950" lvl="1" indent="-285750">
              <a:buFont typeface="Arial" panose="020B0604020202020204" pitchFamily="34" charset="0"/>
              <a:buChar char="•"/>
            </a:pPr>
            <a:r>
              <a:rPr lang="en-US" sz="1600" dirty="0">
                <a:cs typeface="Arial"/>
              </a:rPr>
              <a:t>Must be for the sale of all products (capacity, energy, etc.) from the entire Facility</a:t>
            </a:r>
          </a:p>
          <a:p>
            <a:pPr marL="742950" lvl="1" indent="-285750">
              <a:buFont typeface="Arial" panose="020B0604020202020204" pitchFamily="34" charset="0"/>
              <a:buChar char="•"/>
            </a:pPr>
            <a:r>
              <a:rPr lang="en-US" sz="1600" dirty="0">
                <a:cs typeface="Arial"/>
              </a:rPr>
              <a:t>Energy deliveries and Other Electric Products will settle financially in MISO at the EAL Load Node</a:t>
            </a:r>
          </a:p>
          <a:p>
            <a:pPr marL="742950" lvl="1" indent="-285750">
              <a:buFont typeface="Arial" panose="020B0604020202020204" pitchFamily="34" charset="0"/>
              <a:buChar char="•"/>
            </a:pPr>
            <a:endParaRPr lang="en-US" sz="1150" dirty="0">
              <a:cs typeface="Arial"/>
            </a:endParaRPr>
          </a:p>
          <a:p>
            <a:pPr marL="1200150" lvl="2" indent="-285750">
              <a:buFont typeface="Arial" panose="020B0604020202020204" pitchFamily="34" charset="0"/>
              <a:buChar char="•"/>
            </a:pPr>
            <a:endParaRPr lang="en-US" sz="900" b="1" dirty="0"/>
          </a:p>
        </p:txBody>
      </p:sp>
    </p:spTree>
    <p:extLst>
      <p:ext uri="{BB962C8B-B14F-4D97-AF65-F5344CB8AC3E}">
        <p14:creationId xmlns:p14="http://schemas.microsoft.com/office/powerpoint/2010/main" val="285437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75B2-787E-4C87-B3B0-21D9B5C94721}"/>
              </a:ext>
            </a:extLst>
          </p:cNvPr>
          <p:cNvSpPr>
            <a:spLocks noGrp="1"/>
          </p:cNvSpPr>
          <p:nvPr>
            <p:ph type="title"/>
          </p:nvPr>
        </p:nvSpPr>
        <p:spPr>
          <a:xfrm>
            <a:off x="374904" y="103596"/>
            <a:ext cx="10515600" cy="1325563"/>
          </a:xfrm>
        </p:spPr>
        <p:txBody>
          <a:bodyPr vert="horz" lIns="91440" tIns="45720" rIns="91440" bIns="45720" rtlCol="0" anchor="ctr">
            <a:normAutofit/>
          </a:bodyPr>
          <a:lstStyle/>
          <a:p>
            <a:r>
              <a:rPr lang="en-US" i="1">
                <a:solidFill>
                  <a:schemeClr val="bg2"/>
                </a:solidFill>
              </a:rPr>
              <a:t>BOT Commercial Terms Overview</a:t>
            </a:r>
          </a:p>
        </p:txBody>
      </p:sp>
      <p:sp>
        <p:nvSpPr>
          <p:cNvPr id="3" name="Rectangle: Rounded Corners 2">
            <a:extLst>
              <a:ext uri="{FF2B5EF4-FFF2-40B4-BE49-F238E27FC236}">
                <a16:creationId xmlns:a16="http://schemas.microsoft.com/office/drawing/2014/main" id="{486F5238-9B7B-4BC6-BF9C-9043C25EFC16}"/>
              </a:ext>
            </a:extLst>
          </p:cNvPr>
          <p:cNvSpPr/>
          <p:nvPr/>
        </p:nvSpPr>
        <p:spPr>
          <a:xfrm>
            <a:off x="297951" y="1926879"/>
            <a:ext cx="2377440" cy="640080"/>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a:t>Purchase Price</a:t>
            </a:r>
          </a:p>
        </p:txBody>
      </p:sp>
      <p:sp>
        <p:nvSpPr>
          <p:cNvPr id="6" name="Rectangle: Rounded Corners 5">
            <a:extLst>
              <a:ext uri="{FF2B5EF4-FFF2-40B4-BE49-F238E27FC236}">
                <a16:creationId xmlns:a16="http://schemas.microsoft.com/office/drawing/2014/main" id="{A9EEFD85-6853-42FD-92FE-8EE62DD8F4B4}"/>
              </a:ext>
            </a:extLst>
          </p:cNvPr>
          <p:cNvSpPr/>
          <p:nvPr/>
        </p:nvSpPr>
        <p:spPr>
          <a:xfrm>
            <a:off x="297951" y="2714677"/>
            <a:ext cx="2377440" cy="640080"/>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lvl="0" algn="ctr" rtl="0"/>
            <a:r>
              <a:rPr lang="en-US" sz="1800" b="1">
                <a:latin typeface="+mn-lt"/>
                <a:ea typeface="+mn-ea"/>
                <a:cs typeface="+mn-cs"/>
              </a:rPr>
              <a:t>Credit</a:t>
            </a:r>
            <a:r>
              <a:rPr lang="en-US" sz="1800">
                <a:latin typeface="+mn-lt"/>
                <a:ea typeface="+mn-ea"/>
                <a:cs typeface="+mn-cs"/>
              </a:rPr>
              <a:t> </a:t>
            </a:r>
            <a:r>
              <a:rPr lang="en-US" sz="1800" b="1">
                <a:latin typeface="+mn-lt"/>
                <a:ea typeface="+mn-ea"/>
                <a:cs typeface="+mn-cs"/>
              </a:rPr>
              <a:t>Support</a:t>
            </a:r>
          </a:p>
        </p:txBody>
      </p:sp>
      <p:sp>
        <p:nvSpPr>
          <p:cNvPr id="7" name="Rectangle: Rounded Corners 6">
            <a:extLst>
              <a:ext uri="{FF2B5EF4-FFF2-40B4-BE49-F238E27FC236}">
                <a16:creationId xmlns:a16="http://schemas.microsoft.com/office/drawing/2014/main" id="{DD26C3E5-9A56-48E6-801C-1EDBF8E0D584}"/>
              </a:ext>
            </a:extLst>
          </p:cNvPr>
          <p:cNvSpPr/>
          <p:nvPr/>
        </p:nvSpPr>
        <p:spPr>
          <a:xfrm>
            <a:off x="297951" y="3510351"/>
            <a:ext cx="2377440" cy="723731"/>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14300" lvl="0" indent="-114300" algn="ctr"/>
            <a:r>
              <a:rPr lang="en-US" sz="1800" b="1">
                <a:latin typeface="+mn-lt"/>
                <a:ea typeface="+mn-ea"/>
                <a:cs typeface="+mn-cs"/>
              </a:rPr>
              <a:t>Warranties</a:t>
            </a:r>
          </a:p>
        </p:txBody>
      </p:sp>
      <p:sp>
        <p:nvSpPr>
          <p:cNvPr id="4" name="Rectangle 3">
            <a:extLst>
              <a:ext uri="{FF2B5EF4-FFF2-40B4-BE49-F238E27FC236}">
                <a16:creationId xmlns:a16="http://schemas.microsoft.com/office/drawing/2014/main" id="{2A78B920-65C2-4EBD-B1FA-FE96A0B0E773}"/>
              </a:ext>
            </a:extLst>
          </p:cNvPr>
          <p:cNvSpPr/>
          <p:nvPr/>
        </p:nvSpPr>
        <p:spPr>
          <a:xfrm>
            <a:off x="2774021" y="1926879"/>
            <a:ext cx="9120027" cy="66773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n-US" sz="1200">
                <a:latin typeface="+mn-lt"/>
                <a:ea typeface="+mn-ea"/>
                <a:cs typeface="+mn-cs"/>
              </a:rPr>
              <a:t>Bidders are required to provide an all-in purchase (expressed as a single fixed price)</a:t>
            </a:r>
          </a:p>
          <a:p>
            <a:pPr marL="285750" lvl="0" indent="-285750">
              <a:buFont typeface="Arial" panose="020B0604020202020204" pitchFamily="34" charset="0"/>
              <a:buChar char="•"/>
            </a:pPr>
            <a:r>
              <a:rPr lang="en-US" sz="1200">
                <a:latin typeface="+mn-lt"/>
                <a:ea typeface="+mn-ea"/>
                <a:cs typeface="+mn-cs"/>
              </a:rPr>
              <a:t>The purchase price will be payable by Buyer to Seller at three major milestones:  Closing, Substantial Completion, and Final Completion</a:t>
            </a:r>
          </a:p>
        </p:txBody>
      </p:sp>
      <p:sp>
        <p:nvSpPr>
          <p:cNvPr id="10" name="Rectangle 9">
            <a:extLst>
              <a:ext uri="{FF2B5EF4-FFF2-40B4-BE49-F238E27FC236}">
                <a16:creationId xmlns:a16="http://schemas.microsoft.com/office/drawing/2014/main" id="{41B659CD-E89B-4518-BD69-490FF4C3D638}"/>
              </a:ext>
            </a:extLst>
          </p:cNvPr>
          <p:cNvSpPr/>
          <p:nvPr/>
        </p:nvSpPr>
        <p:spPr>
          <a:xfrm>
            <a:off x="2774021" y="2807856"/>
            <a:ext cx="9120027" cy="47553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n-US" sz="1200" dirty="0">
                <a:latin typeface="+mn-lt"/>
                <a:ea typeface="+mn-ea"/>
                <a:cs typeface="+mn-cs"/>
              </a:rPr>
              <a:t>Seller will be required to post and maintain credit support as provided in the Model BOT Term Sheet and Appendix </a:t>
            </a:r>
            <a:r>
              <a:rPr lang="en-US" sz="1200" dirty="0"/>
              <a:t>E</a:t>
            </a:r>
            <a:r>
              <a:rPr lang="en-US" sz="1200" dirty="0">
                <a:latin typeface="+mn-lt"/>
                <a:ea typeface="+mn-ea"/>
                <a:cs typeface="+mn-cs"/>
              </a:rPr>
              <a:t> and to certify at proposal submission its understanding and acceptance of the core credit support terms </a:t>
            </a:r>
          </a:p>
        </p:txBody>
      </p:sp>
      <p:sp>
        <p:nvSpPr>
          <p:cNvPr id="11" name="Rectangle 10">
            <a:extLst>
              <a:ext uri="{FF2B5EF4-FFF2-40B4-BE49-F238E27FC236}">
                <a16:creationId xmlns:a16="http://schemas.microsoft.com/office/drawing/2014/main" id="{A55F67E2-F76B-4FC2-8101-AED23EB87736}"/>
              </a:ext>
            </a:extLst>
          </p:cNvPr>
          <p:cNvSpPr/>
          <p:nvPr/>
        </p:nvSpPr>
        <p:spPr>
          <a:xfrm>
            <a:off x="2774021" y="3530428"/>
            <a:ext cx="9106179" cy="666709"/>
          </a:xfrm>
          <a:prstGeom prst="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en-US" sz="1200">
                <a:latin typeface="+mn-lt"/>
                <a:ea typeface="+mn-ea"/>
                <a:cs typeface="+mn-cs"/>
              </a:rPr>
              <a:t>All warranties and related rights obtained by Seller prior to the Closing (but not the underlying contracts themselves) will be required to be transferred to Buyer at the Closing.</a:t>
            </a:r>
            <a:r>
              <a:rPr lang="en-US" sz="1200"/>
              <a:t> </a:t>
            </a:r>
            <a:r>
              <a:rPr lang="en-US" sz="1200">
                <a:latin typeface="+mn-lt"/>
                <a:ea typeface="+mn-ea"/>
                <a:cs typeface="+mn-cs"/>
              </a:rPr>
              <a:t> This RFP does not obligate Seller to provide a comprehensive “wrap” warranty of the project work</a:t>
            </a:r>
            <a:endParaRPr lang="en-US" sz="1200">
              <a:latin typeface="+mn-lt"/>
              <a:cs typeface="Arial"/>
            </a:endParaRPr>
          </a:p>
        </p:txBody>
      </p:sp>
      <p:sp>
        <p:nvSpPr>
          <p:cNvPr id="5" name="Rectangle: Rounded Corners 4">
            <a:extLst>
              <a:ext uri="{FF2B5EF4-FFF2-40B4-BE49-F238E27FC236}">
                <a16:creationId xmlns:a16="http://schemas.microsoft.com/office/drawing/2014/main" id="{9944A4D7-6310-BC6D-DDC9-A7304676FFDC}"/>
              </a:ext>
            </a:extLst>
          </p:cNvPr>
          <p:cNvSpPr/>
          <p:nvPr/>
        </p:nvSpPr>
        <p:spPr>
          <a:xfrm>
            <a:off x="284103" y="4388373"/>
            <a:ext cx="2377440" cy="1134986"/>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a:t>Tax Credits</a:t>
            </a:r>
          </a:p>
        </p:txBody>
      </p:sp>
      <p:sp>
        <p:nvSpPr>
          <p:cNvPr id="8" name="Rectangle 7">
            <a:extLst>
              <a:ext uri="{FF2B5EF4-FFF2-40B4-BE49-F238E27FC236}">
                <a16:creationId xmlns:a16="http://schemas.microsoft.com/office/drawing/2014/main" id="{C71D200E-3691-E1DE-DD36-35CBAEF94EEE}"/>
              </a:ext>
            </a:extLst>
          </p:cNvPr>
          <p:cNvSpPr/>
          <p:nvPr/>
        </p:nvSpPr>
        <p:spPr>
          <a:xfrm>
            <a:off x="2760173" y="4443895"/>
            <a:ext cx="9120027" cy="10794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endParaRPr lang="en-US" sz="1200">
              <a:latin typeface="+mn-lt"/>
              <a:ea typeface="+mn-ea"/>
              <a:cs typeface="+mn-cs"/>
            </a:endParaRPr>
          </a:p>
          <a:p>
            <a:pPr marL="285750" lvl="0" indent="-285750">
              <a:buFont typeface="Arial" panose="020B0604020202020204" pitchFamily="34" charset="0"/>
              <a:buChar char="•"/>
            </a:pPr>
            <a:r>
              <a:rPr lang="en-US" sz="1200">
                <a:latin typeface="+mn-lt"/>
                <a:ea typeface="+mn-ea"/>
                <a:cs typeface="+mn-cs"/>
              </a:rPr>
              <a:t>Buyer will require at the Closing the exclusive entitlement to and transfer of all rights to applicable investment tax credits (“ITC”), or production tax credits (“PTCs”), or any other renewable energy tax credit for which the Facility is or would be eligible after issuance of this RFP</a:t>
            </a:r>
          </a:p>
          <a:p>
            <a:pPr marL="285750" lvl="0" indent="-285750">
              <a:buFont typeface="Arial" panose="020B0604020202020204" pitchFamily="34" charset="0"/>
              <a:buChar char="•"/>
            </a:pPr>
            <a:r>
              <a:rPr lang="en-US" sz="1200">
                <a:latin typeface="+mn-lt"/>
                <a:ea typeface="+mn-ea"/>
                <a:cs typeface="+mn-cs"/>
              </a:rPr>
              <a:t>Seller will be required to commit to deliver a project that (i) either is exempt from or, if the project was not offered as an exempt project, satisfies IRS prevailing wage and apprenticeship (“PWA”) requirements</a:t>
            </a:r>
          </a:p>
          <a:p>
            <a:pPr marL="285750" lvl="0" indent="-285750">
              <a:buFont typeface="Arial" panose="020B0604020202020204" pitchFamily="34" charset="0"/>
              <a:buChar char="•"/>
            </a:pPr>
            <a:endParaRPr lang="en-US" sz="1200">
              <a:latin typeface="+mn-lt"/>
              <a:ea typeface="+mn-ea"/>
              <a:cs typeface="+mn-cs"/>
            </a:endParaRPr>
          </a:p>
        </p:txBody>
      </p:sp>
    </p:spTree>
    <p:extLst>
      <p:ext uri="{BB962C8B-B14F-4D97-AF65-F5344CB8AC3E}">
        <p14:creationId xmlns:p14="http://schemas.microsoft.com/office/powerpoint/2010/main" val="298803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4ECC89-8DFF-41C7-B156-CC42A8539BBE}"/>
              </a:ext>
            </a:extLst>
          </p:cNvPr>
          <p:cNvSpPr/>
          <p:nvPr/>
        </p:nvSpPr>
        <p:spPr>
          <a:xfrm>
            <a:off x="2774021" y="5347884"/>
            <a:ext cx="9123767" cy="3335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n-US" sz="1100">
                <a:latin typeface="+mn-lt"/>
                <a:ea typeface="+mn-ea"/>
                <a:cs typeface="+mn-cs"/>
              </a:rPr>
              <a:t>Sellers will be required to absorb Cost Recovery Risks as provided in Section 2.6 of the Main Body</a:t>
            </a:r>
          </a:p>
        </p:txBody>
      </p:sp>
      <p:sp>
        <p:nvSpPr>
          <p:cNvPr id="2" name="Title 1">
            <a:extLst>
              <a:ext uri="{FF2B5EF4-FFF2-40B4-BE49-F238E27FC236}">
                <a16:creationId xmlns:a16="http://schemas.microsoft.com/office/drawing/2014/main" id="{AA4E75B2-787E-4C87-B3B0-21D9B5C94721}"/>
              </a:ext>
            </a:extLst>
          </p:cNvPr>
          <p:cNvSpPr>
            <a:spLocks noGrp="1"/>
          </p:cNvSpPr>
          <p:nvPr>
            <p:ph type="title"/>
          </p:nvPr>
        </p:nvSpPr>
        <p:spPr>
          <a:xfrm>
            <a:off x="387160" y="181098"/>
            <a:ext cx="10515600" cy="1325563"/>
          </a:xfrm>
        </p:spPr>
        <p:txBody>
          <a:bodyPr vert="horz" lIns="91440" tIns="45720" rIns="91440" bIns="45720" rtlCol="0" anchor="ctr">
            <a:normAutofit/>
          </a:bodyPr>
          <a:lstStyle/>
          <a:p>
            <a:r>
              <a:rPr lang="en-US" i="1">
                <a:solidFill>
                  <a:schemeClr val="bg2"/>
                </a:solidFill>
              </a:rPr>
              <a:t>PPA Commercial Terms Overview</a:t>
            </a:r>
          </a:p>
        </p:txBody>
      </p:sp>
      <p:sp>
        <p:nvSpPr>
          <p:cNvPr id="3" name="Rectangle: Rounded Corners 2">
            <a:extLst>
              <a:ext uri="{FF2B5EF4-FFF2-40B4-BE49-F238E27FC236}">
                <a16:creationId xmlns:a16="http://schemas.microsoft.com/office/drawing/2014/main" id="{486F5238-9B7B-4BC6-BF9C-9043C25EFC16}"/>
              </a:ext>
            </a:extLst>
          </p:cNvPr>
          <p:cNvSpPr/>
          <p:nvPr/>
        </p:nvSpPr>
        <p:spPr>
          <a:xfrm>
            <a:off x="387160" y="2025121"/>
            <a:ext cx="2199022" cy="534589"/>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a:t>PPA Pricing</a:t>
            </a:r>
          </a:p>
        </p:txBody>
      </p:sp>
      <p:sp>
        <p:nvSpPr>
          <p:cNvPr id="5" name="Rectangle: Rounded Corners 4">
            <a:extLst>
              <a:ext uri="{FF2B5EF4-FFF2-40B4-BE49-F238E27FC236}">
                <a16:creationId xmlns:a16="http://schemas.microsoft.com/office/drawing/2014/main" id="{011F5CE6-02BC-4658-BF2F-71D94675D234}"/>
              </a:ext>
            </a:extLst>
          </p:cNvPr>
          <p:cNvSpPr/>
          <p:nvPr/>
        </p:nvSpPr>
        <p:spPr>
          <a:xfrm>
            <a:off x="387160" y="3506749"/>
            <a:ext cx="2199022" cy="579114"/>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lvl="0" algn="ctr"/>
            <a:r>
              <a:rPr lang="en-US" b="1">
                <a:latin typeface="+mn-lt"/>
                <a:ea typeface="+mn-ea"/>
                <a:cs typeface="+mn-cs"/>
              </a:rPr>
              <a:t>Delivery Requirements</a:t>
            </a:r>
          </a:p>
        </p:txBody>
      </p:sp>
      <p:sp>
        <p:nvSpPr>
          <p:cNvPr id="7" name="Rectangle: Rounded Corners 6">
            <a:extLst>
              <a:ext uri="{FF2B5EF4-FFF2-40B4-BE49-F238E27FC236}">
                <a16:creationId xmlns:a16="http://schemas.microsoft.com/office/drawing/2014/main" id="{DD26C3E5-9A56-48E6-801C-1EDBF8E0D584}"/>
              </a:ext>
            </a:extLst>
          </p:cNvPr>
          <p:cNvSpPr/>
          <p:nvPr/>
        </p:nvSpPr>
        <p:spPr>
          <a:xfrm>
            <a:off x="387160" y="4896352"/>
            <a:ext cx="2199022" cy="314026"/>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14300" lvl="0" indent="-114300" algn="ctr"/>
            <a:r>
              <a:rPr lang="en-US" b="1">
                <a:latin typeface="+mn-lt"/>
                <a:ea typeface="+mn-ea"/>
                <a:cs typeface="+mn-cs"/>
              </a:rPr>
              <a:t>Liability Transfer</a:t>
            </a:r>
          </a:p>
        </p:txBody>
      </p:sp>
      <p:sp>
        <p:nvSpPr>
          <p:cNvPr id="4" name="Rectangle 3">
            <a:extLst>
              <a:ext uri="{FF2B5EF4-FFF2-40B4-BE49-F238E27FC236}">
                <a16:creationId xmlns:a16="http://schemas.microsoft.com/office/drawing/2014/main" id="{2A78B920-65C2-4EBD-B1FA-FE96A0B0E773}"/>
              </a:ext>
            </a:extLst>
          </p:cNvPr>
          <p:cNvSpPr/>
          <p:nvPr/>
        </p:nvSpPr>
        <p:spPr>
          <a:xfrm>
            <a:off x="2774021" y="2042351"/>
            <a:ext cx="9120027" cy="534589"/>
          </a:xfrm>
          <a:prstGeom prst="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285750" lvl="0" indent="-285750">
              <a:buFont typeface="Arial" panose="020B0604020202020204" pitchFamily="34" charset="0"/>
              <a:buChar char="•"/>
            </a:pPr>
            <a:r>
              <a:rPr lang="en-US" sz="1100"/>
              <a:t>Energy rate (expressed in $/MWh), which will be either fixed for the entire Delivery Term or defined annually (as proposed by Bidder)</a:t>
            </a:r>
          </a:p>
          <a:p>
            <a:pPr marL="285750" lvl="0" indent="-285750">
              <a:buFont typeface="Arial" panose="020B0604020202020204" pitchFamily="34" charset="0"/>
              <a:buChar char="•"/>
            </a:pPr>
            <a:r>
              <a:rPr lang="en-US" sz="1100"/>
              <a:t>Pricing must reflect an “all-in” energy price (including all related fees and expenses)</a:t>
            </a:r>
          </a:p>
        </p:txBody>
      </p:sp>
      <p:sp>
        <p:nvSpPr>
          <p:cNvPr id="9" name="Rectangle 8">
            <a:extLst>
              <a:ext uri="{FF2B5EF4-FFF2-40B4-BE49-F238E27FC236}">
                <a16:creationId xmlns:a16="http://schemas.microsoft.com/office/drawing/2014/main" id="{7C724533-A050-4BFB-8BAE-F9AA7646DB31}"/>
              </a:ext>
            </a:extLst>
          </p:cNvPr>
          <p:cNvSpPr/>
          <p:nvPr/>
        </p:nvSpPr>
        <p:spPr>
          <a:xfrm>
            <a:off x="2774021" y="3534743"/>
            <a:ext cx="9120027" cy="551120"/>
          </a:xfrm>
          <a:prstGeom prst="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en-US" sz="1100" dirty="0">
                <a:latin typeface="+mn-lt"/>
                <a:ea typeface="+mn-ea"/>
                <a:cs typeface="+mn-cs"/>
              </a:rPr>
              <a:t>EAL will be entitled to liquidated damages if the guaranteed annual energy delivery minimums are not met</a:t>
            </a:r>
            <a:r>
              <a:rPr lang="en-US" sz="1100" dirty="0"/>
              <a:t>,</a:t>
            </a:r>
            <a:r>
              <a:rPr lang="en-US" sz="1100" dirty="0">
                <a:latin typeface="+mn-lt"/>
                <a:ea typeface="+mn-ea"/>
                <a:cs typeface="+mn-cs"/>
              </a:rPr>
              <a:t> and </a:t>
            </a:r>
            <a:r>
              <a:rPr lang="en-US" sz="1100" dirty="0"/>
              <a:t>EAL will have the right to</a:t>
            </a:r>
            <a:r>
              <a:rPr lang="en-US" sz="1100" dirty="0">
                <a:latin typeface="+mn-lt"/>
                <a:ea typeface="+mn-ea"/>
                <a:cs typeface="+mn-cs"/>
              </a:rPr>
              <a:t> terminate the PPA for specified failures to meet energy delivery minimums over any two (2) consecutive contract years or any three (3) contract years </a:t>
            </a:r>
          </a:p>
        </p:txBody>
      </p:sp>
      <p:sp>
        <p:nvSpPr>
          <p:cNvPr id="11" name="Rectangle 10">
            <a:extLst>
              <a:ext uri="{FF2B5EF4-FFF2-40B4-BE49-F238E27FC236}">
                <a16:creationId xmlns:a16="http://schemas.microsoft.com/office/drawing/2014/main" id="{A55F67E2-F76B-4FC2-8101-AED23EB87736}"/>
              </a:ext>
            </a:extLst>
          </p:cNvPr>
          <p:cNvSpPr/>
          <p:nvPr/>
        </p:nvSpPr>
        <p:spPr>
          <a:xfrm>
            <a:off x="2774021" y="4879721"/>
            <a:ext cx="9120027" cy="36576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n-US" sz="1100">
                <a:latin typeface="+mn-lt"/>
                <a:ea typeface="+mn-ea"/>
                <a:cs typeface="+mn-cs"/>
              </a:rPr>
              <a:t>The </a:t>
            </a:r>
            <a:r>
              <a:rPr lang="en-US" sz="1100"/>
              <a:t>PPA</a:t>
            </a:r>
            <a:r>
              <a:rPr lang="en-US" sz="1100">
                <a:latin typeface="+mn-lt"/>
                <a:ea typeface="+mn-ea"/>
                <a:cs typeface="+mn-cs"/>
              </a:rPr>
              <a:t> may not result in the recognition of long-term liabilities to ELL’s balance sheet, whether the long-term liability is due to lease treatment, accounting for a variable interest entity, or any other applicable accounting standard</a:t>
            </a:r>
          </a:p>
        </p:txBody>
      </p:sp>
      <p:sp>
        <p:nvSpPr>
          <p:cNvPr id="13" name="Rectangle: Rounded Corners 12">
            <a:extLst>
              <a:ext uri="{FF2B5EF4-FFF2-40B4-BE49-F238E27FC236}">
                <a16:creationId xmlns:a16="http://schemas.microsoft.com/office/drawing/2014/main" id="{8C155557-C864-4C60-9145-14543731A83E}"/>
              </a:ext>
            </a:extLst>
          </p:cNvPr>
          <p:cNvSpPr/>
          <p:nvPr/>
        </p:nvSpPr>
        <p:spPr>
          <a:xfrm>
            <a:off x="387160" y="5367454"/>
            <a:ext cx="2199022" cy="314026"/>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lvl="0" algn="ctr"/>
            <a:r>
              <a:rPr lang="en-US" b="1">
                <a:latin typeface="+mn-lt"/>
                <a:ea typeface="+mn-ea"/>
                <a:cs typeface="+mn-cs"/>
              </a:rPr>
              <a:t>Cost Recovery</a:t>
            </a:r>
          </a:p>
        </p:txBody>
      </p:sp>
      <p:sp>
        <p:nvSpPr>
          <p:cNvPr id="17" name="Rectangle: Rounded Corners 16">
            <a:extLst>
              <a:ext uri="{FF2B5EF4-FFF2-40B4-BE49-F238E27FC236}">
                <a16:creationId xmlns:a16="http://schemas.microsoft.com/office/drawing/2014/main" id="{5FBBD92C-B986-06FE-0794-1EC63C36F715}"/>
              </a:ext>
            </a:extLst>
          </p:cNvPr>
          <p:cNvSpPr/>
          <p:nvPr/>
        </p:nvSpPr>
        <p:spPr>
          <a:xfrm>
            <a:off x="391784" y="2772459"/>
            <a:ext cx="2199022" cy="579114"/>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lvl="0" algn="ctr"/>
            <a:r>
              <a:rPr lang="en-US" b="1">
                <a:latin typeface="+mn-lt"/>
                <a:ea typeface="+mn-ea"/>
                <a:cs typeface="+mn-cs"/>
              </a:rPr>
              <a:t>Delivery Term</a:t>
            </a:r>
          </a:p>
        </p:txBody>
      </p:sp>
      <p:sp>
        <p:nvSpPr>
          <p:cNvPr id="18" name="Rectangle 17">
            <a:extLst>
              <a:ext uri="{FF2B5EF4-FFF2-40B4-BE49-F238E27FC236}">
                <a16:creationId xmlns:a16="http://schemas.microsoft.com/office/drawing/2014/main" id="{BC51DC52-ABA3-08AE-1B50-6A24C697A3AE}"/>
              </a:ext>
            </a:extLst>
          </p:cNvPr>
          <p:cNvSpPr/>
          <p:nvPr/>
        </p:nvSpPr>
        <p:spPr>
          <a:xfrm>
            <a:off x="2778645" y="2800453"/>
            <a:ext cx="9120027" cy="551120"/>
          </a:xfrm>
          <a:prstGeom prst="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en-US" sz="1100">
                <a:latin typeface="+mn-lt"/>
                <a:ea typeface="+mn-ea"/>
                <a:cs typeface="+mn-cs"/>
              </a:rPr>
              <a:t>Delivery Term may be for a minimum of 10 years and a maximum of 20 years, with an interest in 15-year </a:t>
            </a:r>
            <a:r>
              <a:rPr lang="en-US" sz="1100"/>
              <a:t>or shorter terms</a:t>
            </a:r>
            <a:endParaRPr lang="en-US" sz="1100">
              <a:latin typeface="+mn-lt"/>
              <a:ea typeface="+mn-ea"/>
              <a:cs typeface="+mn-cs"/>
            </a:endParaRPr>
          </a:p>
        </p:txBody>
      </p:sp>
      <p:sp>
        <p:nvSpPr>
          <p:cNvPr id="19" name="Rectangle: Rounded Corners 18">
            <a:extLst>
              <a:ext uri="{FF2B5EF4-FFF2-40B4-BE49-F238E27FC236}">
                <a16:creationId xmlns:a16="http://schemas.microsoft.com/office/drawing/2014/main" id="{52A0EC0F-97DF-B43F-F359-B016D6F97268}"/>
              </a:ext>
            </a:extLst>
          </p:cNvPr>
          <p:cNvSpPr/>
          <p:nvPr/>
        </p:nvSpPr>
        <p:spPr>
          <a:xfrm>
            <a:off x="387160" y="4266376"/>
            <a:ext cx="2199022" cy="471038"/>
          </a:xfrm>
          <a:prstGeom prst="roundRect">
            <a:avLst/>
          </a:prstGeom>
          <a:solidFill>
            <a:schemeClr val="accent1">
              <a:lumMod val="50000"/>
            </a:schemeClr>
          </a:solidFill>
          <a:ln>
            <a:solidFill>
              <a:schemeClr val="accent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lvl="0" algn="ctr" rtl="0"/>
            <a:r>
              <a:rPr lang="en-US" sz="1800" b="1">
                <a:latin typeface="+mn-lt"/>
                <a:ea typeface="+mn-ea"/>
                <a:cs typeface="+mn-cs"/>
              </a:rPr>
              <a:t>Credit</a:t>
            </a:r>
            <a:r>
              <a:rPr lang="en-US" sz="1800">
                <a:latin typeface="+mn-lt"/>
                <a:ea typeface="+mn-ea"/>
                <a:cs typeface="+mn-cs"/>
              </a:rPr>
              <a:t> </a:t>
            </a:r>
            <a:r>
              <a:rPr lang="en-US" sz="1800" b="1">
                <a:latin typeface="+mn-lt"/>
                <a:ea typeface="+mn-ea"/>
                <a:cs typeface="+mn-cs"/>
              </a:rPr>
              <a:t>Support</a:t>
            </a:r>
          </a:p>
        </p:txBody>
      </p:sp>
      <p:sp>
        <p:nvSpPr>
          <p:cNvPr id="20" name="Rectangle 19">
            <a:extLst>
              <a:ext uri="{FF2B5EF4-FFF2-40B4-BE49-F238E27FC236}">
                <a16:creationId xmlns:a16="http://schemas.microsoft.com/office/drawing/2014/main" id="{10F2B092-E02E-8FD3-C793-BC4C434389D7}"/>
              </a:ext>
            </a:extLst>
          </p:cNvPr>
          <p:cNvSpPr/>
          <p:nvPr/>
        </p:nvSpPr>
        <p:spPr>
          <a:xfrm>
            <a:off x="2774021" y="4276431"/>
            <a:ext cx="9120027" cy="47553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buFont typeface="Arial" panose="020B0604020202020204" pitchFamily="34" charset="0"/>
              <a:buChar char="•"/>
            </a:pPr>
            <a:r>
              <a:rPr lang="en-US" sz="1200" dirty="0">
                <a:latin typeface="+mn-lt"/>
                <a:ea typeface="+mn-ea"/>
                <a:cs typeface="+mn-cs"/>
              </a:rPr>
              <a:t>Seller will be required to post and maintain credit support as provided in the Model Solar PPA and Appendix E and to certify at proposal submission its understanding and acceptance of the core credit support terms</a:t>
            </a:r>
          </a:p>
        </p:txBody>
      </p:sp>
    </p:spTree>
    <p:extLst>
      <p:ext uri="{BB962C8B-B14F-4D97-AF65-F5344CB8AC3E}">
        <p14:creationId xmlns:p14="http://schemas.microsoft.com/office/powerpoint/2010/main" val="1329220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603504" y="274320"/>
            <a:ext cx="11053191" cy="1143000"/>
          </a:xfrm>
        </p:spPr>
        <p:txBody>
          <a:bodyPr/>
          <a:lstStyle/>
          <a:p>
            <a:r>
              <a:rPr lang="en-US" i="1">
                <a:solidFill>
                  <a:schemeClr val="bg2"/>
                </a:solidFill>
              </a:rPr>
              <a:t>Viability Assessment</a:t>
            </a:r>
          </a:p>
        </p:txBody>
      </p:sp>
      <p:sp>
        <p:nvSpPr>
          <p:cNvPr id="4" name="Content Placeholder 2">
            <a:extLst>
              <a:ext uri="{FF2B5EF4-FFF2-40B4-BE49-F238E27FC236}">
                <a16:creationId xmlns:a16="http://schemas.microsoft.com/office/drawing/2014/main" id="{D3E46475-2480-4728-9687-8974CE6B43D9}"/>
              </a:ext>
            </a:extLst>
          </p:cNvPr>
          <p:cNvSpPr>
            <a:spLocks noGrp="1"/>
          </p:cNvSpPr>
          <p:nvPr>
            <p:ph idx="1"/>
          </p:nvPr>
        </p:nvSpPr>
        <p:spPr>
          <a:xfrm>
            <a:off x="603504" y="1417320"/>
            <a:ext cx="11527698" cy="5648619"/>
          </a:xfrm>
        </p:spPr>
        <p:txBody>
          <a:bodyPr vert="horz" lIns="0" tIns="0" rIns="0" bIns="0" rtlCol="0" anchor="t">
            <a:noAutofit/>
          </a:bodyPr>
          <a:lstStyle/>
          <a:p>
            <a:endParaRPr lang="en-US" b="1">
              <a:cs typeface="Arial"/>
            </a:endParaRPr>
          </a:p>
          <a:p>
            <a:pPr marL="285750" indent="-285750">
              <a:buFont typeface="Courier New" panose="02070309020205020404" pitchFamily="49" charset="0"/>
              <a:buChar char="o"/>
            </a:pPr>
            <a:r>
              <a:rPr lang="en-US" sz="1800"/>
              <a:t>The VAT analysis will include a detailed review of non-price attributes of each proposal to assess the risk of key aspects of individual projects in a pre-defined scorecard, leading to a viability rating for each proposal</a:t>
            </a:r>
          </a:p>
          <a:p>
            <a:pPr marL="285750" indent="-285750">
              <a:buFont typeface="Arial" panose="020B0604020202020204" pitchFamily="34" charset="0"/>
              <a:buChar char="•"/>
            </a:pPr>
            <a:endParaRPr lang="en-US">
              <a:cs typeface="Arial"/>
            </a:endParaRPr>
          </a:p>
          <a:p>
            <a:pPr marL="285750" indent="-285750">
              <a:buFont typeface="Courier New" panose="02070309020205020404" pitchFamily="49" charset="0"/>
              <a:buChar char="o"/>
            </a:pPr>
            <a:r>
              <a:rPr lang="en-US" sz="1800" b="0" i="0" u="none" strike="noStrike">
                <a:solidFill>
                  <a:srgbClr val="000000"/>
                </a:solidFill>
                <a:effectLst/>
                <a:latin typeface="Arial"/>
                <a:cs typeface="Arial"/>
              </a:rPr>
              <a:t>The review will be based on </a:t>
            </a:r>
            <a:r>
              <a:rPr lang="en-US" sz="1800">
                <a:solidFill>
                  <a:srgbClr val="000000"/>
                </a:solidFill>
                <a:latin typeface="Arial"/>
                <a:cs typeface="Arial"/>
              </a:rPr>
              <a:t>Bidder-provided </a:t>
            </a:r>
            <a:r>
              <a:rPr lang="en-US" sz="1800" b="0" i="0" u="none" strike="noStrike">
                <a:solidFill>
                  <a:srgbClr val="000000"/>
                </a:solidFill>
                <a:effectLst/>
                <a:latin typeface="Arial"/>
                <a:cs typeface="Arial"/>
              </a:rPr>
              <a:t>information</a:t>
            </a:r>
            <a:r>
              <a:rPr lang="en-US" sz="1800">
                <a:solidFill>
                  <a:srgbClr val="000000"/>
                </a:solidFill>
                <a:latin typeface="Arial"/>
                <a:cs typeface="Arial"/>
              </a:rPr>
              <a:t>,</a:t>
            </a:r>
            <a:r>
              <a:rPr lang="en-US" sz="1800" b="0" i="0" u="none" strike="noStrike">
                <a:solidFill>
                  <a:srgbClr val="000000"/>
                </a:solidFill>
                <a:effectLst/>
                <a:latin typeface="Arial"/>
                <a:cs typeface="Arial"/>
              </a:rPr>
              <a:t> including, but not limited to:</a:t>
            </a:r>
          </a:p>
          <a:p>
            <a:pPr marL="857250" lvl="2"/>
            <a:r>
              <a:rPr lang="en-US" sz="1800">
                <a:solidFill>
                  <a:srgbClr val="000000"/>
                </a:solidFill>
                <a:latin typeface="Arial" panose="020B0604020202020204" pitchFamily="34" charset="0"/>
              </a:rPr>
              <a:t>Appendix C – Preliminary Diligence List Developmental</a:t>
            </a:r>
          </a:p>
          <a:p>
            <a:pPr marL="857250" lvl="2"/>
            <a:r>
              <a:rPr lang="en-US" sz="1800">
                <a:solidFill>
                  <a:srgbClr val="000000"/>
                </a:solidFill>
                <a:latin typeface="Arial" panose="020B0604020202020204" pitchFamily="34" charset="0"/>
              </a:rPr>
              <a:t>Viability Self Assessment/Proposal Submission Template</a:t>
            </a:r>
          </a:p>
          <a:p>
            <a:pPr marL="857250" lvl="2"/>
            <a:r>
              <a:rPr lang="en-US" sz="1800">
                <a:solidFill>
                  <a:srgbClr val="000000"/>
                </a:solidFill>
                <a:latin typeface="Arial" panose="020B0604020202020204" pitchFamily="34" charset="0"/>
              </a:rPr>
              <a:t>Clarifying Questions</a:t>
            </a:r>
          </a:p>
          <a:p>
            <a:pPr marL="857250" lvl="2"/>
            <a:endParaRPr lang="en-US" sz="1800"/>
          </a:p>
          <a:p>
            <a:pPr marL="285750" indent="-285750">
              <a:buFont typeface="Courier New" panose="02070309020205020404" pitchFamily="49" charset="0"/>
              <a:buChar char="o"/>
            </a:pPr>
            <a:r>
              <a:rPr lang="en-US" sz="1800"/>
              <a:t>The review includes, but is not limited to, the following: </a:t>
            </a:r>
            <a:endParaRPr lang="en-US" sz="1800">
              <a:cs typeface="Arial"/>
            </a:endParaRPr>
          </a:p>
          <a:p>
            <a:pPr lvl="3">
              <a:buClr>
                <a:schemeClr val="tx1"/>
              </a:buClr>
            </a:pPr>
            <a:r>
              <a:rPr lang="en-US" sz="1800"/>
              <a:t>Resource capabilities</a:t>
            </a:r>
          </a:p>
          <a:p>
            <a:pPr lvl="3">
              <a:buClr>
                <a:schemeClr val="tx1"/>
              </a:buClr>
            </a:pPr>
            <a:r>
              <a:rPr lang="en-US" sz="1800"/>
              <a:t>Environmental compliance risks</a:t>
            </a:r>
          </a:p>
          <a:p>
            <a:pPr lvl="3">
              <a:buClr>
                <a:schemeClr val="tx1"/>
              </a:buClr>
            </a:pPr>
            <a:r>
              <a:rPr lang="en-US" sz="1800"/>
              <a:t>Safety concerns</a:t>
            </a:r>
          </a:p>
          <a:p>
            <a:pPr lvl="3">
              <a:buClr>
                <a:schemeClr val="tx1"/>
              </a:buClr>
            </a:pPr>
            <a:r>
              <a:rPr lang="en-US" sz="1800"/>
              <a:t>Proposed commercial terms (including redlines and special exceptions to model agreements)</a:t>
            </a:r>
          </a:p>
          <a:p>
            <a:pPr lvl="3">
              <a:buClr>
                <a:schemeClr val="tx1"/>
              </a:buClr>
            </a:pPr>
            <a:r>
              <a:rPr lang="en-US" sz="1800"/>
              <a:t>Resource deliverability</a:t>
            </a:r>
          </a:p>
          <a:p>
            <a:pPr lvl="3">
              <a:buClr>
                <a:schemeClr val="tx1"/>
              </a:buClr>
            </a:pPr>
            <a:r>
              <a:rPr lang="en-US" sz="1800"/>
              <a:t>Regulatory considerations</a:t>
            </a:r>
          </a:p>
        </p:txBody>
      </p:sp>
    </p:spTree>
    <p:extLst>
      <p:ext uri="{BB962C8B-B14F-4D97-AF65-F5344CB8AC3E}">
        <p14:creationId xmlns:p14="http://schemas.microsoft.com/office/powerpoint/2010/main" val="18569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603504" y="274638"/>
            <a:ext cx="11053191" cy="1143000"/>
          </a:xfrm>
        </p:spPr>
        <p:txBody>
          <a:bodyPr/>
          <a:lstStyle/>
          <a:p>
            <a:r>
              <a:rPr lang="en-US" i="1">
                <a:solidFill>
                  <a:schemeClr val="bg2"/>
                </a:solidFill>
              </a:rPr>
              <a:t>Introduction</a:t>
            </a:r>
          </a:p>
        </p:txBody>
      </p:sp>
      <p:sp>
        <p:nvSpPr>
          <p:cNvPr id="7" name="TextBox 6">
            <a:extLst>
              <a:ext uri="{FF2B5EF4-FFF2-40B4-BE49-F238E27FC236}">
                <a16:creationId xmlns:a16="http://schemas.microsoft.com/office/drawing/2014/main" id="{EE917716-FA76-49E4-ACF1-B8BD93FB3B1A}"/>
              </a:ext>
            </a:extLst>
          </p:cNvPr>
          <p:cNvSpPr txBox="1"/>
          <p:nvPr/>
        </p:nvSpPr>
        <p:spPr>
          <a:xfrm>
            <a:off x="603504" y="1417320"/>
            <a:ext cx="11436350" cy="4176528"/>
          </a:xfrm>
          <a:prstGeom prst="rect">
            <a:avLst/>
          </a:prstGeom>
          <a:noFill/>
        </p:spPr>
        <p:txBody>
          <a:bodyPr wrap="square" lIns="91440" tIns="45720" rIns="91440" bIns="45720" rtlCol="0" anchor="t">
            <a:spAutoFit/>
          </a:bodyPr>
          <a:lstStyle/>
          <a:p>
            <a:pPr>
              <a:buClr>
                <a:sysClr val="windowText" lastClr="000000"/>
              </a:buClr>
              <a:defRPr/>
            </a:pPr>
            <a:r>
              <a:rPr lang="en-US" b="1" kern="0" dirty="0">
                <a:solidFill>
                  <a:sysClr val="windowText" lastClr="000000"/>
                </a:solidFill>
              </a:rPr>
              <a:t>Purpose of the Conference</a:t>
            </a:r>
            <a:endParaRPr lang="en-US" kern="0" dirty="0">
              <a:solidFill>
                <a:sysClr val="windowText" lastClr="000000"/>
              </a:solidFill>
            </a:endParaRPr>
          </a:p>
          <a:p>
            <a:pPr marL="742950" lvl="1" indent="-285750">
              <a:lnSpc>
                <a:spcPct val="110000"/>
              </a:lnSpc>
              <a:buClr>
                <a:sysClr val="windowText" lastClr="000000"/>
              </a:buClr>
              <a:buFont typeface="Arial" panose="020B0604020202020204" pitchFamily="34" charset="0"/>
              <a:buChar char="•"/>
              <a:defRPr/>
            </a:pPr>
            <a:r>
              <a:rPr lang="en-US" sz="1600" kern="0" dirty="0"/>
              <a:t>To give participants an overview of the </a:t>
            </a:r>
            <a:r>
              <a:rPr lang="en-US" sz="1600" dirty="0"/>
              <a:t>Entergy Arkansas, LLC ("EAL") Combined Cycle Combustion Turbine Request for Proposals ("RFP").</a:t>
            </a:r>
            <a:endParaRPr lang="en-US" sz="1600" kern="0" dirty="0">
              <a:solidFill>
                <a:srgbClr val="0000FF"/>
              </a:solidFill>
            </a:endParaRPr>
          </a:p>
          <a:p>
            <a:pPr marL="342900" lvl="0" indent="-342900" fontAlgn="base">
              <a:spcBef>
                <a:spcPct val="20000"/>
              </a:spcBef>
              <a:spcAft>
                <a:spcPct val="0"/>
              </a:spcAft>
              <a:buClr>
                <a:sysClr val="windowText" lastClr="000000"/>
              </a:buClr>
              <a:buSzPct val="65000"/>
              <a:buFont typeface="Wingdings" panose="05000000000000000000" pitchFamily="2" charset="2"/>
              <a:buChar char="v"/>
              <a:defRPr/>
            </a:pPr>
            <a:endParaRPr lang="en-US" sz="1600" kern="0" dirty="0">
              <a:solidFill>
                <a:sysClr val="windowText" lastClr="000000"/>
              </a:solidFill>
            </a:endParaRPr>
          </a:p>
          <a:p>
            <a:pPr>
              <a:lnSpc>
                <a:spcPct val="110000"/>
              </a:lnSpc>
              <a:buClr>
                <a:sysClr val="windowText" lastClr="000000"/>
              </a:buClr>
              <a:defRPr/>
            </a:pPr>
            <a:r>
              <a:rPr lang="en-US" b="1" kern="0" dirty="0">
                <a:solidFill>
                  <a:sysClr val="windowText" lastClr="000000"/>
                </a:solidFill>
              </a:rPr>
              <a:t>Questions</a:t>
            </a:r>
            <a:endParaRPr lang="en-US" kern="0" dirty="0">
              <a:solidFill>
                <a:sysClr val="windowText" lastClr="000000"/>
              </a:solidFill>
            </a:endParaRPr>
          </a:p>
          <a:p>
            <a:pPr marL="742950" lvl="1" indent="-285750">
              <a:lnSpc>
                <a:spcPct val="110000"/>
              </a:lnSpc>
              <a:buClr>
                <a:sysClr val="windowText" lastClr="000000"/>
              </a:buClr>
              <a:buFont typeface="Arial" panose="020B0604020202020204" pitchFamily="34" charset="0"/>
              <a:buChar char="•"/>
              <a:defRPr/>
            </a:pPr>
            <a:r>
              <a:rPr lang="en-US" sz="1600" kern="0" dirty="0"/>
              <a:t>Please submit all questions to the Bid Event Coordinator via email at </a:t>
            </a:r>
            <a:r>
              <a:rPr lang="en-US" sz="1600" kern="0" dirty="0">
                <a:solidFill>
                  <a:srgbClr val="0000FF"/>
                </a:solidFill>
                <a:hlinkClick r:id="rId3"/>
              </a:rPr>
              <a:t>ealrfp@entergy.com</a:t>
            </a:r>
            <a:r>
              <a:rPr lang="en-US" sz="1600" kern="0" dirty="0">
                <a:solidFill>
                  <a:srgbClr val="0000FF"/>
                </a:solidFill>
              </a:rPr>
              <a:t> </a:t>
            </a:r>
            <a:endParaRPr lang="en-US" sz="1600" kern="0" dirty="0">
              <a:solidFill>
                <a:srgbClr val="0000FF"/>
              </a:solidFill>
              <a:cs typeface="Arial"/>
            </a:endParaRPr>
          </a:p>
          <a:p>
            <a:pPr marL="742950" lvl="1" indent="-285750">
              <a:lnSpc>
                <a:spcPct val="110000"/>
              </a:lnSpc>
              <a:buClr>
                <a:sysClr val="windowText" lastClr="000000"/>
              </a:buClr>
              <a:buFont typeface="Arial" panose="020B0604020202020204" pitchFamily="34" charset="0"/>
              <a:buChar char="•"/>
              <a:defRPr/>
            </a:pPr>
            <a:r>
              <a:rPr lang="en-US" sz="1600" kern="0" dirty="0">
                <a:cs typeface="Arial"/>
              </a:rPr>
              <a:t>Refrain from including bidder specific or confidential information in the question to preserve anonymity</a:t>
            </a:r>
            <a:endParaRPr lang="en-US" sz="1600" kern="0" dirty="0"/>
          </a:p>
          <a:p>
            <a:pPr marL="742950" lvl="1" indent="-285750">
              <a:lnSpc>
                <a:spcPct val="110000"/>
              </a:lnSpc>
              <a:buClr>
                <a:sysClr val="windowText" lastClr="000000"/>
              </a:buClr>
              <a:buFont typeface="Arial" panose="020B0604020202020204" pitchFamily="34" charset="0"/>
              <a:buChar char="•"/>
              <a:defRPr/>
            </a:pPr>
            <a:r>
              <a:rPr lang="en-US" sz="1600" kern="0" dirty="0">
                <a:solidFill>
                  <a:sysClr val="windowText" lastClr="000000"/>
                </a:solidFill>
              </a:rPr>
              <a:t>This presentation, along with RFP questions and responses, will be posted to the RFP Website at </a:t>
            </a:r>
            <a:r>
              <a:rPr lang="en-US" sz="1600" kern="0" dirty="0">
                <a:solidFill>
                  <a:srgbClr val="0000FF"/>
                </a:solidFill>
                <a:hlinkClick r:id="rId4"/>
              </a:rPr>
              <a:t>https://www.entergy-arkansas.com/rfp/</a:t>
            </a:r>
            <a:endParaRPr lang="en-US" sz="1600" kern="0" dirty="0">
              <a:solidFill>
                <a:srgbClr val="0000FF"/>
              </a:solidFill>
            </a:endParaRPr>
          </a:p>
          <a:p>
            <a:pPr marL="742950" lvl="1" indent="-285750">
              <a:lnSpc>
                <a:spcPct val="110000"/>
              </a:lnSpc>
              <a:buClr>
                <a:sysClr val="windowText" lastClr="000000"/>
              </a:buClr>
              <a:buFont typeface="Arial" panose="020B0604020202020204" pitchFamily="34" charset="0"/>
              <a:buChar char="•"/>
              <a:defRPr/>
            </a:pPr>
            <a:endParaRPr lang="en-US" sz="1600" kern="0" dirty="0">
              <a:solidFill>
                <a:sysClr val="windowText" lastClr="000000"/>
              </a:solidFill>
            </a:endParaRPr>
          </a:p>
          <a:p>
            <a:pPr>
              <a:buClr>
                <a:sysClr val="windowText" lastClr="000000"/>
              </a:buClr>
              <a:defRPr/>
            </a:pPr>
            <a:r>
              <a:rPr lang="en-US" b="1" kern="0" dirty="0">
                <a:solidFill>
                  <a:sysClr val="windowText" lastClr="000000"/>
                </a:solidFill>
              </a:rPr>
              <a:t>Administrative</a:t>
            </a:r>
            <a:endParaRPr lang="en-US" kern="0" dirty="0">
              <a:solidFill>
                <a:sysClr val="windowText" lastClr="000000"/>
              </a:solidFill>
            </a:endParaRPr>
          </a:p>
          <a:p>
            <a:pPr marL="742950" lvl="1" indent="-285750">
              <a:buClr>
                <a:sysClr val="windowText" lastClr="000000"/>
              </a:buClr>
              <a:buFont typeface="Arial" panose="020B0604020202020204" pitchFamily="34" charset="0"/>
              <a:buChar char="•"/>
              <a:defRPr/>
            </a:pPr>
            <a:r>
              <a:rPr lang="en-US" sz="1600" kern="0" dirty="0">
                <a:solidFill>
                  <a:sysClr val="windowText" lastClr="000000"/>
                </a:solidFill>
              </a:rPr>
              <a:t>In the event of inconsistency between the presentation and the RFP documents, the RFP documents will control</a:t>
            </a:r>
            <a:endParaRPr lang="en-US" sz="1600" kern="0" dirty="0">
              <a:solidFill>
                <a:sysClr val="windowText" lastClr="000000"/>
              </a:solidFill>
              <a:cs typeface="Arial"/>
            </a:endParaRPr>
          </a:p>
          <a:p>
            <a:pPr marL="742950" lvl="1" indent="-285750">
              <a:buClr>
                <a:sysClr val="windowText" lastClr="000000"/>
              </a:buClr>
              <a:buFont typeface="Arial" panose="020B0604020202020204" pitchFamily="34" charset="0"/>
              <a:buChar char="•"/>
              <a:defRPr/>
            </a:pPr>
            <a:r>
              <a:rPr lang="en-US" sz="1600" kern="0" dirty="0">
                <a:solidFill>
                  <a:sysClr val="windowText" lastClr="000000"/>
                </a:solidFill>
              </a:rPr>
              <a:t>All phones must be on mute.  Please do not place your phone on hold </a:t>
            </a:r>
            <a:endParaRPr lang="en-US" sz="1600" kern="0" dirty="0">
              <a:solidFill>
                <a:sysClr val="windowText" lastClr="000000"/>
              </a:solidFill>
              <a:cs typeface="Arial"/>
            </a:endParaRPr>
          </a:p>
          <a:p>
            <a:pPr marL="742950" lvl="1" indent="-285750">
              <a:buClr>
                <a:sysClr val="windowText" lastClr="000000"/>
              </a:buClr>
              <a:buFont typeface="Arial" panose="020B0604020202020204" pitchFamily="34" charset="0"/>
              <a:buChar char="•"/>
              <a:defRPr/>
            </a:pPr>
            <a:r>
              <a:rPr lang="en-US" sz="1600" kern="0" dirty="0">
                <a:solidFill>
                  <a:sysClr val="windowText" lastClr="000000"/>
                </a:solidFill>
              </a:rPr>
              <a:t>Email the Bid Event Coordinator at </a:t>
            </a:r>
            <a:r>
              <a:rPr lang="en-US" sz="1600" kern="0" dirty="0">
                <a:solidFill>
                  <a:srgbClr val="0000FF"/>
                </a:solidFill>
                <a:hlinkClick r:id="rId3"/>
              </a:rPr>
              <a:t>ealrfp@entergy.com</a:t>
            </a:r>
            <a:r>
              <a:rPr lang="en-US" sz="1600" kern="0" dirty="0">
                <a:solidFill>
                  <a:srgbClr val="0000FF"/>
                </a:solidFill>
              </a:rPr>
              <a:t> </a:t>
            </a:r>
            <a:r>
              <a:rPr lang="en-US" sz="1600" kern="0" dirty="0">
                <a:solidFill>
                  <a:sysClr val="windowText" lastClr="000000"/>
                </a:solidFill>
              </a:rPr>
              <a:t>with any technical issues or questions</a:t>
            </a:r>
            <a:endParaRPr lang="en-US" sz="1600" kern="0" dirty="0">
              <a:solidFill>
                <a:sysClr val="windowText" lastClr="000000"/>
              </a:solidFill>
              <a:cs typeface="Arial"/>
            </a:endParaRPr>
          </a:p>
          <a:p>
            <a:pPr lvl="0" fontAlgn="base">
              <a:spcBef>
                <a:spcPct val="20000"/>
              </a:spcBef>
              <a:spcAft>
                <a:spcPct val="0"/>
              </a:spcAft>
              <a:buClr>
                <a:sysClr val="windowText" lastClr="000000"/>
              </a:buClr>
              <a:buSzPct val="65000"/>
              <a:defRPr/>
            </a:pPr>
            <a:endParaRPr lang="en-US" sz="1600" kern="0" dirty="0">
              <a:solidFill>
                <a:sysClr val="windowText" lastClr="000000"/>
              </a:solidFill>
            </a:endParaRPr>
          </a:p>
        </p:txBody>
      </p:sp>
    </p:spTree>
    <p:extLst>
      <p:ext uri="{BB962C8B-B14F-4D97-AF65-F5344CB8AC3E}">
        <p14:creationId xmlns:p14="http://schemas.microsoft.com/office/powerpoint/2010/main" val="374814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Economic Evaluation</a:t>
            </a:r>
            <a:br>
              <a:rPr lang="en-US" dirty="0"/>
            </a:br>
            <a:br>
              <a:rPr lang="en-US" dirty="0"/>
            </a:br>
            <a:r>
              <a:rPr lang="en-US" dirty="0"/>
              <a:t>Pati White</a:t>
            </a:r>
            <a:br>
              <a:rPr lang="en-US" dirty="0"/>
            </a:br>
            <a:endParaRPr lang="en-US" dirty="0">
              <a:solidFill>
                <a:srgbClr val="FF0000"/>
              </a:solidFill>
            </a:endParaRPr>
          </a:p>
        </p:txBody>
      </p:sp>
    </p:spTree>
    <p:extLst>
      <p:ext uri="{BB962C8B-B14F-4D97-AF65-F5344CB8AC3E}">
        <p14:creationId xmlns:p14="http://schemas.microsoft.com/office/powerpoint/2010/main" val="21297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DF9D1-E893-4582-8242-729907CE6865}"/>
              </a:ext>
            </a:extLst>
          </p:cNvPr>
          <p:cNvSpPr>
            <a:spLocks noGrp="1"/>
          </p:cNvSpPr>
          <p:nvPr>
            <p:ph idx="1"/>
          </p:nvPr>
        </p:nvSpPr>
        <p:spPr>
          <a:xfrm>
            <a:off x="154983" y="1104900"/>
            <a:ext cx="11666903" cy="5155941"/>
          </a:xfrm>
        </p:spPr>
        <p:txBody>
          <a:bodyPr anchor="t"/>
          <a:lstStyle/>
          <a:p>
            <a:pPr marL="342900" lvl="1" indent="-342900">
              <a:lnSpc>
                <a:spcPct val="80000"/>
              </a:lnSpc>
              <a:buClr>
                <a:prstClr val="black"/>
              </a:buClr>
              <a:buSzPct val="65000"/>
              <a:buFont typeface="Arial" charset="0"/>
              <a:buChar char="•"/>
            </a:pPr>
            <a:endParaRPr lang="en-US" sz="1800" kern="0">
              <a:solidFill>
                <a:prstClr val="black"/>
              </a:solidFill>
            </a:endParaRPr>
          </a:p>
          <a:p>
            <a:pPr marL="342900" lvl="1" indent="-342900">
              <a:lnSpc>
                <a:spcPct val="80000"/>
              </a:lnSpc>
              <a:buClr>
                <a:prstClr val="black"/>
              </a:buClr>
              <a:buSzPct val="65000"/>
              <a:buFont typeface="Arial" charset="0"/>
              <a:buChar char="•"/>
            </a:pPr>
            <a:endParaRPr lang="en-US" sz="1800" kern="0">
              <a:solidFill>
                <a:prstClr val="black"/>
              </a:solidFill>
            </a:endParaRPr>
          </a:p>
          <a:p>
            <a:endParaRPr lang="en-US" sz="2800"/>
          </a:p>
        </p:txBody>
      </p:sp>
      <p:sp>
        <p:nvSpPr>
          <p:cNvPr id="9" name="Title 8">
            <a:extLst>
              <a:ext uri="{FF2B5EF4-FFF2-40B4-BE49-F238E27FC236}">
                <a16:creationId xmlns:a16="http://schemas.microsoft.com/office/drawing/2014/main" id="{5ECA9197-92A8-9B13-4E1F-997A2B15D9EE}"/>
              </a:ext>
            </a:extLst>
          </p:cNvPr>
          <p:cNvSpPr>
            <a:spLocks noGrp="1"/>
          </p:cNvSpPr>
          <p:nvPr>
            <p:ph type="title"/>
          </p:nvPr>
        </p:nvSpPr>
        <p:spPr/>
        <p:txBody>
          <a:bodyPr/>
          <a:lstStyle/>
          <a:p>
            <a:r>
              <a:rPr lang="en-US" i="1">
                <a:solidFill>
                  <a:schemeClr val="bg2"/>
                </a:solidFill>
              </a:rPr>
              <a:t>Economic Evaluation</a:t>
            </a:r>
          </a:p>
        </p:txBody>
      </p:sp>
      <p:sp>
        <p:nvSpPr>
          <p:cNvPr id="4" name="TextBox 3">
            <a:extLst>
              <a:ext uri="{FF2B5EF4-FFF2-40B4-BE49-F238E27FC236}">
                <a16:creationId xmlns:a16="http://schemas.microsoft.com/office/drawing/2014/main" id="{0D99B3C1-7CD4-4CED-D110-37B4D673B0BD}"/>
              </a:ext>
            </a:extLst>
          </p:cNvPr>
          <p:cNvSpPr txBox="1"/>
          <p:nvPr/>
        </p:nvSpPr>
        <p:spPr>
          <a:xfrm>
            <a:off x="452326" y="1417638"/>
            <a:ext cx="11264103" cy="449014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dirty="0">
                <a:ea typeface="Source Sans Pro" panose="020B0503030403020204" pitchFamily="34" charset="0"/>
              </a:rPr>
              <a:t>The EET will conduct an economic evaluation of proposals submitted in the RFP on a present value basis from the perspective of EAL’s aggregate customer base</a:t>
            </a:r>
          </a:p>
          <a:p>
            <a:pPr marL="171450" indent="-171450">
              <a:lnSpc>
                <a:spcPct val="150000"/>
              </a:lnSpc>
              <a:buFont typeface="Arial" panose="020B0604020202020204" pitchFamily="34" charset="0"/>
              <a:buChar char="•"/>
            </a:pPr>
            <a:r>
              <a:rPr lang="en-US" sz="1200" dirty="0">
                <a:ea typeface="Source Sans Pro" panose="020B0503030403020204" pitchFamily="34" charset="0"/>
              </a:rPr>
              <a:t>The evaluation will:</a:t>
            </a:r>
          </a:p>
          <a:p>
            <a:pPr marL="628650" lvl="1" indent="-171450">
              <a:lnSpc>
                <a:spcPct val="150000"/>
              </a:lnSpc>
              <a:buFont typeface="Arial" panose="020B0604020202020204" pitchFamily="34" charset="0"/>
              <a:buChar char="–"/>
            </a:pPr>
            <a:r>
              <a:rPr lang="en-US" sz="1200" dirty="0">
                <a:ea typeface="Source Sans Pro" panose="020B0503030403020204" pitchFamily="34" charset="0"/>
              </a:rPr>
              <a:t>Identify proposals that meet the RFP requirements most economically relative to one another</a:t>
            </a:r>
          </a:p>
          <a:p>
            <a:pPr marL="628650" lvl="1" indent="-171450">
              <a:lnSpc>
                <a:spcPct val="150000"/>
              </a:lnSpc>
              <a:buFont typeface="Arial" panose="020B0604020202020204" pitchFamily="34" charset="0"/>
              <a:buChar char="–"/>
            </a:pPr>
            <a:r>
              <a:rPr lang="en-US" sz="1200" dirty="0">
                <a:ea typeface="Source Sans Pro" panose="020B0503030403020204" pitchFamily="34" charset="0"/>
              </a:rPr>
              <a:t>Utilize tools and methods commonly used by Entergy Arkansas for long-term planning and resource evaluations, including, but not limited to:</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Variable supply cost analysis within the context of the MISO markets based on simulations using the Aurora production cost modeling software</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Proposal pricing based on proposal submissions and responses to clarifying questions issued to bidders</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Fuel reservation fee estimates (if necessary) from the VAT Fuel Supply team</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Property tax estimates from Entergy’s Tax Services group</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Transmission cost estimates from the TET for expected required projects to ensure NERC TPL-001-4 compliance for each proposal</a:t>
            </a:r>
          </a:p>
          <a:p>
            <a:pPr marL="1543050" lvl="3" indent="-171450">
              <a:lnSpc>
                <a:spcPct val="150000"/>
              </a:lnSpc>
              <a:buFont typeface="Wingdings" panose="05000000000000000000" pitchFamily="2" charset="2"/>
              <a:buChar char="§"/>
            </a:pPr>
            <a:r>
              <a:rPr lang="en-US" sz="1200" dirty="0">
                <a:ea typeface="Source Sans Pro" panose="020B0503030403020204" pitchFamily="34" charset="0"/>
              </a:rPr>
              <a:t>ERIS (transmission owner interconnection facilities [TOIF])</a:t>
            </a:r>
          </a:p>
          <a:p>
            <a:pPr marL="1543050" lvl="3" indent="-171450">
              <a:lnSpc>
                <a:spcPct val="150000"/>
              </a:lnSpc>
              <a:buFont typeface="Wingdings" panose="05000000000000000000" pitchFamily="2" charset="2"/>
              <a:buChar char="§"/>
            </a:pPr>
            <a:r>
              <a:rPr lang="en-US" sz="1200" dirty="0">
                <a:ea typeface="Source Sans Pro" panose="020B0503030403020204" pitchFamily="34" charset="0"/>
              </a:rPr>
              <a:t>NRIS (network upgrades [NU], standalone network upgrades [SANU])</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Long-term avoided capacity value</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Lease accounting treatment, if applicable</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Emissions fixed cost estimates (e.g. offset credits), if applicable</a:t>
            </a:r>
          </a:p>
          <a:p>
            <a:pPr marL="1085850" lvl="2" indent="-171450">
              <a:lnSpc>
                <a:spcPct val="150000"/>
              </a:lnSpc>
              <a:buFont typeface="Courier New" panose="02070309020205020404" pitchFamily="49" charset="0"/>
              <a:buChar char="o"/>
            </a:pPr>
            <a:r>
              <a:rPr lang="en-US" sz="1200" dirty="0">
                <a:ea typeface="Source Sans Pro" panose="020B0503030403020204" pitchFamily="34" charset="0"/>
              </a:rPr>
              <a:t>Any other applicable taxes or costs</a:t>
            </a:r>
          </a:p>
          <a:p>
            <a:pPr marL="628650" lvl="1" indent="-171450">
              <a:lnSpc>
                <a:spcPct val="150000"/>
              </a:lnSpc>
              <a:buFont typeface="Arial" panose="020B0604020202020204" pitchFamily="34" charset="0"/>
              <a:buChar char="–"/>
            </a:pPr>
            <a:r>
              <a:rPr lang="en-US" sz="1200" dirty="0">
                <a:ea typeface="Source Sans Pro" panose="020B0503030403020204" pitchFamily="34" charset="0"/>
              </a:rPr>
              <a:t>Include qualitative risk considerations and sensitivity analysis (e.g. scenarios around natural gas and carbon prices) if needed</a:t>
            </a:r>
          </a:p>
        </p:txBody>
      </p:sp>
    </p:spTree>
    <p:extLst>
      <p:ext uri="{BB962C8B-B14F-4D97-AF65-F5344CB8AC3E}">
        <p14:creationId xmlns:p14="http://schemas.microsoft.com/office/powerpoint/2010/main" val="387835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DF9D1-E893-4582-8242-729907CE6865}"/>
              </a:ext>
            </a:extLst>
          </p:cNvPr>
          <p:cNvSpPr>
            <a:spLocks noGrp="1"/>
          </p:cNvSpPr>
          <p:nvPr>
            <p:ph idx="1"/>
          </p:nvPr>
        </p:nvSpPr>
        <p:spPr>
          <a:xfrm>
            <a:off x="154983" y="1104900"/>
            <a:ext cx="11666903" cy="5155941"/>
          </a:xfrm>
        </p:spPr>
        <p:txBody>
          <a:bodyPr anchor="t"/>
          <a:lstStyle/>
          <a:p>
            <a:pPr marL="342900" lvl="1" indent="-342900">
              <a:lnSpc>
                <a:spcPct val="80000"/>
              </a:lnSpc>
              <a:buClr>
                <a:prstClr val="black"/>
              </a:buClr>
              <a:buSzPct val="65000"/>
              <a:buFont typeface="Arial" charset="0"/>
              <a:buChar char="•"/>
            </a:pPr>
            <a:endParaRPr lang="en-US" sz="1800" kern="0">
              <a:solidFill>
                <a:prstClr val="black"/>
              </a:solidFill>
            </a:endParaRPr>
          </a:p>
          <a:p>
            <a:pPr marL="342900" lvl="1" indent="-342900">
              <a:lnSpc>
                <a:spcPct val="80000"/>
              </a:lnSpc>
              <a:buClr>
                <a:prstClr val="black"/>
              </a:buClr>
              <a:buSzPct val="65000"/>
              <a:buFont typeface="Arial" charset="0"/>
              <a:buChar char="•"/>
            </a:pPr>
            <a:endParaRPr lang="en-US" sz="1800" kern="0">
              <a:solidFill>
                <a:prstClr val="black"/>
              </a:solidFill>
            </a:endParaRPr>
          </a:p>
          <a:p>
            <a:endParaRPr lang="en-US" sz="2800"/>
          </a:p>
        </p:txBody>
      </p:sp>
      <p:sp>
        <p:nvSpPr>
          <p:cNvPr id="8" name="TextBox 7">
            <a:extLst>
              <a:ext uri="{FF2B5EF4-FFF2-40B4-BE49-F238E27FC236}">
                <a16:creationId xmlns:a16="http://schemas.microsoft.com/office/drawing/2014/main" id="{2C505C48-7DC6-441D-BC4B-55EAC6769611}"/>
              </a:ext>
            </a:extLst>
          </p:cNvPr>
          <p:cNvSpPr txBox="1"/>
          <p:nvPr/>
        </p:nvSpPr>
        <p:spPr>
          <a:xfrm>
            <a:off x="603504" y="1417320"/>
            <a:ext cx="10697224" cy="3693319"/>
          </a:xfrm>
          <a:prstGeom prst="rect">
            <a:avLst/>
          </a:prstGeom>
          <a:noFill/>
        </p:spPr>
        <p:txBody>
          <a:bodyPr wrap="square" lIns="91440" tIns="45720" rIns="91440" bIns="45720" rtlCol="0" anchor="t">
            <a:spAutoFit/>
          </a:bodyPr>
          <a:lstStyle/>
          <a:p>
            <a:pPr>
              <a:buSzPct val="100000"/>
            </a:pPr>
            <a:endParaRPr lang="en-US">
              <a:ea typeface="Source Sans Pro"/>
            </a:endParaRPr>
          </a:p>
          <a:p>
            <a:pPr marL="285750" indent="-285750">
              <a:buSzPct val="100000"/>
              <a:buFont typeface="Courier New" panose="02070309020205020404" pitchFamily="49" charset="0"/>
              <a:buChar char="o"/>
            </a:pPr>
            <a:r>
              <a:rPr lang="en-US">
                <a:ea typeface="Source Sans Pro"/>
                <a:cs typeface="Arial"/>
              </a:rPr>
              <a:t>The evaluation will include evaluation of the following components, as they apply to the proposal being assessed</a:t>
            </a:r>
          </a:p>
          <a:p>
            <a:pPr marL="285750" indent="-285750">
              <a:buSzPct val="100000"/>
              <a:buFont typeface="Courier New" panose="02070309020205020404" pitchFamily="49" charset="0"/>
              <a:buChar char="o"/>
            </a:pPr>
            <a:endParaRPr lang="en-US">
              <a:ea typeface="Source Sans Pro"/>
              <a:cs typeface="Arial"/>
            </a:endParaRPr>
          </a:p>
          <a:p>
            <a:pPr marL="285750" indent="-285750">
              <a:buSzPct val="100000"/>
              <a:buFont typeface="Courier New" panose="02070309020205020404" pitchFamily="49" charset="0"/>
              <a:buChar char="o"/>
            </a:pPr>
            <a:endParaRPr lang="en-US">
              <a:ea typeface="Source Sans Pro"/>
              <a:cs typeface="Arial"/>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a:p>
            <a:pPr marL="742950" lvl="1" indent="-285750">
              <a:buSzPct val="125000"/>
              <a:buFont typeface="Arial" panose="020B0604020202020204" pitchFamily="34" charset="0"/>
              <a:buChar char="•"/>
            </a:pPr>
            <a:endParaRPr lang="en-US">
              <a:ea typeface="Source Sans Pro"/>
            </a:endParaRPr>
          </a:p>
        </p:txBody>
      </p:sp>
      <p:sp>
        <p:nvSpPr>
          <p:cNvPr id="9" name="Title 8">
            <a:extLst>
              <a:ext uri="{FF2B5EF4-FFF2-40B4-BE49-F238E27FC236}">
                <a16:creationId xmlns:a16="http://schemas.microsoft.com/office/drawing/2014/main" id="{5ECA9197-92A8-9B13-4E1F-997A2B15D9EE}"/>
              </a:ext>
            </a:extLst>
          </p:cNvPr>
          <p:cNvSpPr>
            <a:spLocks noGrp="1"/>
          </p:cNvSpPr>
          <p:nvPr>
            <p:ph type="title"/>
          </p:nvPr>
        </p:nvSpPr>
        <p:spPr/>
        <p:txBody>
          <a:bodyPr/>
          <a:lstStyle/>
          <a:p>
            <a:r>
              <a:rPr lang="en-US" i="1">
                <a:solidFill>
                  <a:schemeClr val="bg2"/>
                </a:solidFill>
              </a:rPr>
              <a:t>Economic Evaluation</a:t>
            </a:r>
          </a:p>
        </p:txBody>
      </p:sp>
      <p:graphicFrame>
        <p:nvGraphicFramePr>
          <p:cNvPr id="11" name="Table 10">
            <a:extLst>
              <a:ext uri="{FF2B5EF4-FFF2-40B4-BE49-F238E27FC236}">
                <a16:creationId xmlns:a16="http://schemas.microsoft.com/office/drawing/2014/main" id="{4373FA49-0188-4C63-2C26-2F5BBFD1CBF9}"/>
              </a:ext>
            </a:extLst>
          </p:cNvPr>
          <p:cNvGraphicFramePr>
            <a:graphicFrameLocks noGrp="1"/>
          </p:cNvGraphicFramePr>
          <p:nvPr/>
        </p:nvGraphicFramePr>
        <p:xfrm>
          <a:off x="2179767" y="2902178"/>
          <a:ext cx="7139710" cy="2560320"/>
        </p:xfrm>
        <a:graphic>
          <a:graphicData uri="http://schemas.openxmlformats.org/drawingml/2006/table">
            <a:tbl>
              <a:tblPr firstRow="1" bandRow="1">
                <a:tableStyleId>{5C22544A-7EE6-4342-B048-85BDC9FD1C3A}</a:tableStyleId>
              </a:tblPr>
              <a:tblGrid>
                <a:gridCol w="3569855">
                  <a:extLst>
                    <a:ext uri="{9D8B030D-6E8A-4147-A177-3AD203B41FA5}">
                      <a16:colId xmlns:a16="http://schemas.microsoft.com/office/drawing/2014/main" val="2464899241"/>
                    </a:ext>
                  </a:extLst>
                </a:gridCol>
                <a:gridCol w="3569855">
                  <a:extLst>
                    <a:ext uri="{9D8B030D-6E8A-4147-A177-3AD203B41FA5}">
                      <a16:colId xmlns:a16="http://schemas.microsoft.com/office/drawing/2014/main" val="3844881945"/>
                    </a:ext>
                  </a:extLst>
                </a:gridCol>
              </a:tblGrid>
              <a:tr h="0">
                <a:tc>
                  <a:txBody>
                    <a:bodyPr/>
                    <a:lstStyle/>
                    <a:p>
                      <a:pPr algn="ctr"/>
                      <a:r>
                        <a:rPr lang="en-US" sz="1600">
                          <a:latin typeface="+mn-lt"/>
                        </a:rPr>
                        <a:t>BOTs and Self-Build Options</a:t>
                      </a:r>
                    </a:p>
                    <a:p>
                      <a:pPr algn="ctr"/>
                      <a:r>
                        <a:rPr lang="en-US" sz="1600">
                          <a:latin typeface="+mn-lt"/>
                        </a:rPr>
                        <a:t>($/kW</a:t>
                      </a:r>
                      <a:r>
                        <a:rPr lang="en-US" sz="1600" baseline="-25000">
                          <a:latin typeface="+mn-lt"/>
                        </a:rPr>
                        <a:t>AC</a:t>
                      </a:r>
                      <a:r>
                        <a:rPr lang="en-US" sz="1600">
                          <a:latin typeface="+mn-lt"/>
                        </a:rPr>
                        <a:t>)</a:t>
                      </a:r>
                    </a:p>
                  </a:txBody>
                  <a:tcPr anchor="ctr"/>
                </a:tc>
                <a:tc>
                  <a:txBody>
                    <a:bodyPr/>
                    <a:lstStyle/>
                    <a:p>
                      <a:pPr algn="ctr" fontAlgn="base"/>
                      <a:r>
                        <a:rPr lang="en-US" sz="1600" b="1" i="1" kern="1200">
                          <a:solidFill>
                            <a:schemeClr val="lt1"/>
                          </a:solidFill>
                          <a:effectLst/>
                          <a:latin typeface="+mn-lt"/>
                          <a:ea typeface="+mn-ea"/>
                          <a:cs typeface="+mn-cs"/>
                        </a:rPr>
                        <a:t>PPAs</a:t>
                      </a:r>
                      <a:endParaRPr lang="en-US" sz="1600" b="1" kern="1200">
                        <a:solidFill>
                          <a:schemeClr val="lt1"/>
                        </a:solidFill>
                        <a:effectLst/>
                        <a:latin typeface="+mn-lt"/>
                        <a:ea typeface="+mn-ea"/>
                        <a:cs typeface="+mn-cs"/>
                      </a:endParaRPr>
                    </a:p>
                    <a:p>
                      <a:pPr algn="ctr"/>
                      <a:r>
                        <a:rPr lang="en-US" sz="1600" b="1" i="1" kern="1200">
                          <a:solidFill>
                            <a:schemeClr val="lt1"/>
                          </a:solidFill>
                          <a:effectLst/>
                          <a:latin typeface="+mn-lt"/>
                          <a:ea typeface="+mn-ea"/>
                          <a:cs typeface="+mn-cs"/>
                        </a:rPr>
                        <a:t>($/kWh)</a:t>
                      </a:r>
                      <a:endParaRPr lang="en-US" sz="1600">
                        <a:latin typeface="+mn-lt"/>
                      </a:endParaRPr>
                    </a:p>
                  </a:txBody>
                  <a:tcPr anchor="ctr"/>
                </a:tc>
                <a:extLst>
                  <a:ext uri="{0D108BD9-81ED-4DB2-BD59-A6C34878D82A}">
                    <a16:rowId xmlns:a16="http://schemas.microsoft.com/office/drawing/2014/main" val="130186730"/>
                  </a:ext>
                </a:extLst>
              </a:tr>
              <a:tr h="370840">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Acquisition Cost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All-in PPA Energy Pricing</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7672059"/>
                  </a:ext>
                </a:extLst>
              </a:tr>
              <a:tr h="370840">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Transmission, Interconnection, and Deliverability Costs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Imputed Debt Cost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8636484"/>
                  </a:ext>
                </a:extLst>
              </a:tr>
              <a:tr h="370840">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Land Acquisition or Land Lease Costs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endParaRPr lang="en-US" sz="9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0898497"/>
                  </a:ext>
                </a:extLst>
              </a:tr>
              <a:tr h="370840">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Other Costs  </a:t>
                      </a:r>
                      <a:endParaRPr lang="en-US" sz="1600">
                        <a:effectLst/>
                        <a:latin typeface="+mn-lt"/>
                        <a:ea typeface="Calibri" panose="020F0502020204030204" pitchFamily="34" charset="0"/>
                        <a:cs typeface="Times New Roman" panose="02020603050405020304" pitchFamily="18" charset="0"/>
                      </a:endParaRPr>
                    </a:p>
                    <a:p>
                      <a:pPr marL="0" marR="0" algn="ctr" fontAlgn="base">
                        <a:spcBef>
                          <a:spcPts val="0"/>
                        </a:spcBef>
                        <a:spcAft>
                          <a:spcPts val="0"/>
                        </a:spcAft>
                      </a:pPr>
                      <a:r>
                        <a:rPr lang="en-US" sz="900">
                          <a:effectLst/>
                          <a:latin typeface="+mn-lt"/>
                          <a:ea typeface="Times New Roman" panose="02020603050405020304" pitchFamily="18" charset="0"/>
                          <a:cs typeface="Times New Roman" panose="02020603050405020304" pitchFamily="18" charset="0"/>
                        </a:rPr>
                        <a:t>(if applicable) </a:t>
                      </a:r>
                      <a:endParaRPr lang="en-US" sz="9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fontAlgn="base" latinLnBrk="0" hangingPunct="1">
                        <a:spcBef>
                          <a:spcPts val="0"/>
                        </a:spcBef>
                        <a:spcAft>
                          <a:spcPts val="0"/>
                        </a:spcAft>
                      </a:pPr>
                      <a:r>
                        <a:rPr lang="en-US" sz="1600" kern="1200">
                          <a:solidFill>
                            <a:schemeClr val="dk1"/>
                          </a:solidFill>
                          <a:effectLst/>
                          <a:latin typeface="+mn-lt"/>
                          <a:ea typeface="Times New Roman" panose="02020603050405020304" pitchFamily="18" charset="0"/>
                          <a:cs typeface="Times New Roman" panose="02020603050405020304" pitchFamily="18" charset="0"/>
                        </a:rPr>
                        <a:t>Other Costs  </a:t>
                      </a:r>
                    </a:p>
                    <a:p>
                      <a:pPr marL="0" marR="0" algn="ctr" defTabSz="457200" rtl="0" eaLnBrk="1" fontAlgn="base" latinLnBrk="0" hangingPunct="1">
                        <a:spcBef>
                          <a:spcPts val="0"/>
                        </a:spcBef>
                        <a:spcAft>
                          <a:spcPts val="0"/>
                        </a:spcAft>
                      </a:pPr>
                      <a:r>
                        <a:rPr lang="en-US" sz="900" kern="1200">
                          <a:solidFill>
                            <a:schemeClr val="dk1"/>
                          </a:solidFill>
                          <a:effectLst/>
                          <a:latin typeface="+mn-lt"/>
                          <a:ea typeface="Times New Roman" panose="02020603050405020304" pitchFamily="18" charset="0"/>
                          <a:cs typeface="Times New Roman" panose="02020603050405020304" pitchFamily="18" charset="0"/>
                        </a:rPr>
                        <a:t>(if applicable)</a:t>
                      </a:r>
                    </a:p>
                  </a:txBody>
                  <a:tcPr marL="68580" marR="68580" marT="0" marB="0" anchor="ctr"/>
                </a:tc>
                <a:extLst>
                  <a:ext uri="{0D108BD9-81ED-4DB2-BD59-A6C34878D82A}">
                    <a16:rowId xmlns:a16="http://schemas.microsoft.com/office/drawing/2014/main" val="4075846386"/>
                  </a:ext>
                </a:extLst>
              </a:tr>
              <a:tr h="370840">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Capacity Factor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Capacity Factor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7179246"/>
                  </a:ext>
                </a:extLst>
              </a:tr>
            </a:tbl>
          </a:graphicData>
        </a:graphic>
      </p:graphicFrame>
    </p:spTree>
    <p:extLst>
      <p:ext uri="{BB962C8B-B14F-4D97-AF65-F5344CB8AC3E}">
        <p14:creationId xmlns:p14="http://schemas.microsoft.com/office/powerpoint/2010/main" val="361200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DF9D1-E893-4582-8242-729907CE6865}"/>
              </a:ext>
            </a:extLst>
          </p:cNvPr>
          <p:cNvSpPr>
            <a:spLocks noGrp="1"/>
          </p:cNvSpPr>
          <p:nvPr>
            <p:ph idx="1"/>
          </p:nvPr>
        </p:nvSpPr>
        <p:spPr>
          <a:xfrm>
            <a:off x="154983" y="1104900"/>
            <a:ext cx="11666903" cy="5155941"/>
          </a:xfrm>
        </p:spPr>
        <p:txBody>
          <a:bodyPr anchor="t"/>
          <a:lstStyle/>
          <a:p>
            <a:pPr marL="342900" lvl="1" indent="-342900">
              <a:lnSpc>
                <a:spcPct val="80000"/>
              </a:lnSpc>
              <a:buClr>
                <a:prstClr val="black"/>
              </a:buClr>
              <a:buSzPct val="65000"/>
              <a:buFont typeface="Arial" charset="0"/>
              <a:buChar char="•"/>
            </a:pPr>
            <a:endParaRPr lang="en-US" sz="1800" kern="0">
              <a:solidFill>
                <a:prstClr val="black"/>
              </a:solidFill>
            </a:endParaRPr>
          </a:p>
          <a:p>
            <a:pPr marL="342900" lvl="1" indent="-342900">
              <a:lnSpc>
                <a:spcPct val="80000"/>
              </a:lnSpc>
              <a:buClr>
                <a:prstClr val="black"/>
              </a:buClr>
              <a:buSzPct val="65000"/>
              <a:buFont typeface="Arial" charset="0"/>
              <a:buChar char="•"/>
            </a:pPr>
            <a:endParaRPr lang="en-US" sz="1800" kern="0">
              <a:solidFill>
                <a:prstClr val="black"/>
              </a:solidFill>
            </a:endParaRPr>
          </a:p>
          <a:p>
            <a:endParaRPr lang="en-US" sz="2800"/>
          </a:p>
        </p:txBody>
      </p:sp>
      <p:sp>
        <p:nvSpPr>
          <p:cNvPr id="9" name="Title 8">
            <a:extLst>
              <a:ext uri="{FF2B5EF4-FFF2-40B4-BE49-F238E27FC236}">
                <a16:creationId xmlns:a16="http://schemas.microsoft.com/office/drawing/2014/main" id="{5ECA9197-92A8-9B13-4E1F-997A2B15D9EE}"/>
              </a:ext>
            </a:extLst>
          </p:cNvPr>
          <p:cNvSpPr>
            <a:spLocks noGrp="1"/>
          </p:cNvSpPr>
          <p:nvPr>
            <p:ph type="title"/>
          </p:nvPr>
        </p:nvSpPr>
        <p:spPr/>
        <p:txBody>
          <a:bodyPr/>
          <a:lstStyle/>
          <a:p>
            <a:r>
              <a:rPr lang="en-US" i="1">
                <a:solidFill>
                  <a:schemeClr val="bg2"/>
                </a:solidFill>
              </a:rPr>
              <a:t>Economic Evaluation</a:t>
            </a:r>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5B1AFCAE-EC75-15B8-0D2C-782A75B90EC3}"/>
                  </a:ext>
                </a:extLst>
              </p:cNvPr>
              <p:cNvGraphicFramePr/>
              <p:nvPr>
                <p:extLst>
                  <p:ext uri="{D42A27DB-BD31-4B8C-83A1-F6EECF244321}">
                    <p14:modId xmlns:p14="http://schemas.microsoft.com/office/powerpoint/2010/main" val="3124855208"/>
                  </p:ext>
                </p:extLst>
              </p:nvPr>
            </p:nvGraphicFramePr>
            <p:xfrm>
              <a:off x="902563" y="2247900"/>
              <a:ext cx="10386873" cy="345269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a:extLst>
                  <a:ext uri="{FF2B5EF4-FFF2-40B4-BE49-F238E27FC236}">
                    <a16:creationId xmlns:a16="http://schemas.microsoft.com/office/drawing/2014/main" id="{5B1AFCAE-EC75-15B8-0D2C-782A75B90EC3}"/>
                  </a:ext>
                </a:extLst>
              </p:cNvPr>
              <p:cNvPicPr>
                <a:picLocks noGrp="1" noRot="1" noChangeAspect="1" noMove="1" noResize="1" noEditPoints="1" noAdjustHandles="1" noChangeArrowheads="1" noChangeShapeType="1"/>
              </p:cNvPicPr>
              <p:nvPr/>
            </p:nvPicPr>
            <p:blipFill>
              <a:blip r:embed="rId3"/>
              <a:stretch>
                <a:fillRect/>
              </a:stretch>
            </p:blipFill>
            <p:spPr>
              <a:xfrm>
                <a:off x="902563" y="2247900"/>
                <a:ext cx="10386873" cy="3452693"/>
              </a:xfrm>
              <a:prstGeom prst="rect">
                <a:avLst/>
              </a:prstGeom>
            </p:spPr>
          </p:pic>
        </mc:Fallback>
      </mc:AlternateContent>
      <p:sp>
        <p:nvSpPr>
          <p:cNvPr id="4" name="TextBox 3">
            <a:extLst>
              <a:ext uri="{FF2B5EF4-FFF2-40B4-BE49-F238E27FC236}">
                <a16:creationId xmlns:a16="http://schemas.microsoft.com/office/drawing/2014/main" id="{A220E399-A363-FB92-0070-9633BD7DFC47}"/>
              </a:ext>
            </a:extLst>
          </p:cNvPr>
          <p:cNvSpPr txBox="1"/>
          <p:nvPr/>
        </p:nvSpPr>
        <p:spPr>
          <a:xfrm>
            <a:off x="370114" y="1381574"/>
            <a:ext cx="11080750" cy="61215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a:ea typeface="Source Sans Pro" panose="020B0503030403020204" pitchFamily="34" charset="0"/>
              </a:rPr>
              <a:t>A net cost / benefit calculation will be performed for each proposal </a:t>
            </a:r>
          </a:p>
          <a:p>
            <a:pPr marL="171450" indent="-171450">
              <a:lnSpc>
                <a:spcPct val="150000"/>
              </a:lnSpc>
              <a:buFont typeface="Arial" panose="020B0604020202020204" pitchFamily="34" charset="0"/>
              <a:buChar char="•"/>
            </a:pPr>
            <a:r>
              <a:rPr lang="en-US" sz="1200">
                <a:ea typeface="Source Sans Pro" panose="020B0503030403020204" pitchFamily="34" charset="0"/>
              </a:rPr>
              <a:t>Net cost / benefit will be presented in $M, $/kW, and $/MWh to account for differences in proposal size, expected energy production, and duration</a:t>
            </a:r>
          </a:p>
        </p:txBody>
      </p:sp>
    </p:spTree>
    <p:extLst>
      <p:ext uri="{BB962C8B-B14F-4D97-AF65-F5344CB8AC3E}">
        <p14:creationId xmlns:p14="http://schemas.microsoft.com/office/powerpoint/2010/main" val="101447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Transmission Evaluation </a:t>
            </a:r>
            <a:br>
              <a:rPr lang="en-US" dirty="0"/>
            </a:br>
            <a:br>
              <a:rPr lang="en-US" dirty="0"/>
            </a:br>
            <a:r>
              <a:rPr lang="en-US" dirty="0"/>
              <a:t>Michael Krupa</a:t>
            </a:r>
            <a:br>
              <a:rPr lang="en-US" dirty="0"/>
            </a:br>
            <a:endParaRPr lang="en-US" dirty="0">
              <a:solidFill>
                <a:srgbClr val="FF0000"/>
              </a:solidFill>
            </a:endParaRPr>
          </a:p>
        </p:txBody>
      </p:sp>
    </p:spTree>
    <p:extLst>
      <p:ext uri="{BB962C8B-B14F-4D97-AF65-F5344CB8AC3E}">
        <p14:creationId xmlns:p14="http://schemas.microsoft.com/office/powerpoint/2010/main" val="269306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FCB-06AE-4FD8-A4C1-A89007B3E993}"/>
              </a:ext>
            </a:extLst>
          </p:cNvPr>
          <p:cNvSpPr>
            <a:spLocks noGrp="1"/>
          </p:cNvSpPr>
          <p:nvPr>
            <p:ph type="title"/>
          </p:nvPr>
        </p:nvSpPr>
        <p:spPr/>
        <p:txBody>
          <a:bodyPr/>
          <a:lstStyle/>
          <a:p>
            <a:r>
              <a:rPr lang="en-US">
                <a:solidFill>
                  <a:schemeClr val="bg2"/>
                </a:solidFill>
              </a:rPr>
              <a:t>Transmission Evaluation</a:t>
            </a:r>
          </a:p>
        </p:txBody>
      </p:sp>
      <p:sp>
        <p:nvSpPr>
          <p:cNvPr id="7" name="Content Placeholder 2">
            <a:extLst>
              <a:ext uri="{FF2B5EF4-FFF2-40B4-BE49-F238E27FC236}">
                <a16:creationId xmlns:a16="http://schemas.microsoft.com/office/drawing/2014/main" id="{2E23D6BB-EB28-4A5D-87EF-86A304F629CF}"/>
              </a:ext>
            </a:extLst>
          </p:cNvPr>
          <p:cNvSpPr>
            <a:spLocks noGrp="1"/>
          </p:cNvSpPr>
          <p:nvPr>
            <p:ph idx="1"/>
          </p:nvPr>
        </p:nvSpPr>
        <p:spPr>
          <a:xfrm>
            <a:off x="361945" y="1420299"/>
            <a:ext cx="11833817" cy="4730634"/>
          </a:xfrm>
        </p:spPr>
        <p:txBody>
          <a:bodyPr anchor="t"/>
          <a:lstStyle/>
          <a:p>
            <a:pPr marL="342900" lvl="1" indent="-342900" eaLnBrk="0" fontAlgn="base" hangingPunct="0">
              <a:lnSpc>
                <a:spcPct val="80000"/>
              </a:lnSpc>
              <a:spcBef>
                <a:spcPct val="20000"/>
              </a:spcBef>
              <a:spcAft>
                <a:spcPct val="0"/>
              </a:spcAft>
              <a:buClr>
                <a:srgbClr val="000000"/>
              </a:buClr>
              <a:buSzPct val="100000"/>
              <a:buFont typeface="Courier New" panose="02070309020205020404" pitchFamily="49" charset="0"/>
              <a:buChar char="o"/>
              <a:defRPr/>
            </a:pPr>
            <a:r>
              <a:rPr lang="en-US" sz="1800" dirty="0">
                <a:solidFill>
                  <a:srgbClr val="000000"/>
                </a:solidFill>
              </a:rPr>
              <a:t>The objectives of the TET evaluations are to:</a:t>
            </a:r>
            <a:endParaRPr lang="en-US" sz="1800" dirty="0"/>
          </a:p>
          <a:p>
            <a:pPr marL="742950" lvl="1" indent="-285750">
              <a:spcBef>
                <a:spcPct val="20000"/>
              </a:spcBef>
              <a:buClr>
                <a:srgbClr val="000000"/>
              </a:buClr>
              <a:buSzPct val="100000"/>
              <a:defRPr/>
            </a:pPr>
            <a:r>
              <a:rPr lang="en-US" dirty="0">
                <a:solidFill>
                  <a:srgbClr val="000000"/>
                </a:solidFill>
                <a:ea typeface="+mn-lt"/>
                <a:cs typeface="+mn-lt"/>
              </a:rPr>
              <a:t>Ensure that the addition of a resource will maintain (or enhance) the reliability of the transmission system</a:t>
            </a:r>
          </a:p>
          <a:p>
            <a:pPr marL="742950" lvl="1" indent="-285750">
              <a:spcBef>
                <a:spcPct val="20000"/>
              </a:spcBef>
              <a:buClr>
                <a:srgbClr val="000000"/>
              </a:buClr>
              <a:buSzPct val="100000"/>
              <a:defRPr/>
            </a:pPr>
            <a:r>
              <a:rPr lang="en-US" dirty="0">
                <a:solidFill>
                  <a:srgbClr val="000000"/>
                </a:solidFill>
                <a:ea typeface="+mn-lt"/>
                <a:cs typeface="+mn-lt"/>
              </a:rPr>
              <a:t>Identify any upgrades needed to maintain reliability</a:t>
            </a:r>
          </a:p>
          <a:p>
            <a:pPr marL="742950" lvl="1" indent="-285750">
              <a:spcBef>
                <a:spcPct val="20000"/>
              </a:spcBef>
              <a:buClr>
                <a:srgbClr val="000000"/>
              </a:buClr>
              <a:buSzPct val="100000"/>
              <a:defRPr/>
            </a:pPr>
            <a:r>
              <a:rPr lang="en-US" dirty="0">
                <a:solidFill>
                  <a:srgbClr val="000000"/>
                </a:solidFill>
                <a:ea typeface="+mn-lt"/>
                <a:cs typeface="+mn-lt"/>
              </a:rPr>
              <a:t>Assess the costs of all transmission infrastructure-related improvements required to incorporate each studied resource</a:t>
            </a:r>
          </a:p>
          <a:p>
            <a:pPr marL="342900" lvl="1" indent="-342900" eaLnBrk="0" fontAlgn="base" hangingPunct="0">
              <a:lnSpc>
                <a:spcPct val="80000"/>
              </a:lnSpc>
              <a:spcBef>
                <a:spcPct val="20000"/>
              </a:spcBef>
              <a:spcAft>
                <a:spcPct val="0"/>
              </a:spcAft>
              <a:buClr>
                <a:srgbClr val="000000"/>
              </a:buClr>
              <a:buSzPct val="100000"/>
              <a:buFontTx/>
              <a:buChar char="•"/>
              <a:defRPr/>
            </a:pPr>
            <a:endParaRPr lang="en-US" sz="1800" b="1" dirty="0">
              <a:cs typeface="Arial" panose="020B0604020202020204"/>
            </a:endParaRPr>
          </a:p>
          <a:p>
            <a:pPr marL="342900" lvl="1" indent="-342900" eaLnBrk="0" fontAlgn="base" hangingPunct="0">
              <a:lnSpc>
                <a:spcPct val="80000"/>
              </a:lnSpc>
              <a:spcBef>
                <a:spcPct val="20000"/>
              </a:spcBef>
              <a:spcAft>
                <a:spcPct val="0"/>
              </a:spcAft>
              <a:buClr>
                <a:srgbClr val="000000"/>
              </a:buClr>
              <a:buSzPct val="100000"/>
              <a:buFont typeface="Courier New" panose="02070309020205020404" pitchFamily="49" charset="0"/>
              <a:buChar char="o"/>
              <a:defRPr/>
            </a:pPr>
            <a:r>
              <a:rPr lang="en-US" sz="1800" dirty="0">
                <a:solidFill>
                  <a:srgbClr val="000000"/>
                </a:solidFill>
              </a:rPr>
              <a:t>Considerations may include, but are not limited to:</a:t>
            </a:r>
            <a:endParaRPr lang="en-US" sz="1800" dirty="0">
              <a:solidFill>
                <a:srgbClr val="000000"/>
              </a:solidFill>
              <a:cs typeface="Arial"/>
            </a:endParaRPr>
          </a:p>
          <a:p>
            <a:pPr marL="742950" lvl="1" indent="-285750" eaLnBrk="0" fontAlgn="base" hangingPunct="0">
              <a:spcBef>
                <a:spcPct val="20000"/>
              </a:spcBef>
              <a:spcAft>
                <a:spcPts val="0"/>
              </a:spcAft>
              <a:buClr>
                <a:srgbClr val="000000"/>
              </a:buClr>
              <a:buSzPct val="100000"/>
              <a:defRPr/>
            </a:pPr>
            <a:r>
              <a:rPr lang="en-US" sz="1600" u="sng" dirty="0">
                <a:solidFill>
                  <a:srgbClr val="000000"/>
                </a:solidFill>
              </a:rPr>
              <a:t>Electric Interconnection</a:t>
            </a:r>
            <a:r>
              <a:rPr lang="en-US" sz="1600" dirty="0">
                <a:solidFill>
                  <a:srgbClr val="000000"/>
                </a:solidFill>
              </a:rPr>
              <a:t>: </a:t>
            </a:r>
            <a:endParaRPr lang="en-US" sz="1600" dirty="0">
              <a:solidFill>
                <a:srgbClr val="000000"/>
              </a:solidFill>
              <a:cs typeface="Arial"/>
            </a:endParaRPr>
          </a:p>
          <a:p>
            <a:pPr marL="1085850" lvl="2" eaLnBrk="0" fontAlgn="base" hangingPunct="0">
              <a:spcBef>
                <a:spcPct val="20000"/>
              </a:spcBef>
              <a:spcAft>
                <a:spcPts val="0"/>
              </a:spcAft>
              <a:buClr>
                <a:srgbClr val="000000"/>
              </a:buClr>
              <a:buSzPct val="100000"/>
              <a:buFont typeface="Arial" panose="020B0604020202020204" pitchFamily="34" charset="0"/>
              <a:buChar char="•"/>
              <a:defRPr/>
            </a:pPr>
            <a:r>
              <a:rPr lang="en-US" sz="1600" dirty="0">
                <a:solidFill>
                  <a:srgbClr val="000000"/>
                </a:solidFill>
              </a:rPr>
              <a:t>Verification that the resource has the </a:t>
            </a:r>
            <a:r>
              <a:rPr lang="en-US" dirty="0">
                <a:solidFill>
                  <a:srgbClr val="000000"/>
                </a:solidFill>
              </a:rPr>
              <a:t>appropriate</a:t>
            </a:r>
            <a:r>
              <a:rPr lang="en-US" sz="1600" dirty="0">
                <a:solidFill>
                  <a:srgbClr val="000000"/>
                </a:solidFill>
              </a:rPr>
              <a:t> Interconnection status as defined by the RFP scope</a:t>
            </a:r>
            <a:endParaRPr lang="en-US" sz="1600" dirty="0">
              <a:solidFill>
                <a:srgbClr val="000000"/>
              </a:solidFill>
              <a:cs typeface="Arial"/>
            </a:endParaRPr>
          </a:p>
          <a:p>
            <a:pPr marL="1085850" lvl="2" eaLnBrk="0" fontAlgn="base" hangingPunct="0">
              <a:spcBef>
                <a:spcPct val="20000"/>
              </a:spcBef>
              <a:spcAft>
                <a:spcPts val="0"/>
              </a:spcAft>
              <a:buClr>
                <a:srgbClr val="000000"/>
              </a:buClr>
              <a:buSzPct val="100000"/>
              <a:buFont typeface="Arial" panose="020B0604020202020204" pitchFamily="34" charset="0"/>
              <a:buChar char="•"/>
              <a:defRPr/>
            </a:pPr>
            <a:r>
              <a:rPr lang="en-US" sz="1600" dirty="0">
                <a:solidFill>
                  <a:srgbClr val="000000"/>
                </a:solidFill>
              </a:rPr>
              <a:t>Study inclusion of any </a:t>
            </a:r>
            <a:r>
              <a:rPr lang="en-US" dirty="0">
                <a:solidFill>
                  <a:srgbClr val="000000"/>
                </a:solidFill>
              </a:rPr>
              <a:t>bidder-submitted</a:t>
            </a:r>
            <a:r>
              <a:rPr lang="en-US" sz="1600" dirty="0">
                <a:solidFill>
                  <a:srgbClr val="000000"/>
                </a:solidFill>
              </a:rPr>
              <a:t> transmission upgrades</a:t>
            </a:r>
            <a:endParaRPr lang="en-US" sz="1600" dirty="0">
              <a:solidFill>
                <a:srgbClr val="000000"/>
              </a:solidFill>
              <a:cs typeface="Arial"/>
            </a:endParaRPr>
          </a:p>
          <a:p>
            <a:pPr marL="742950" lvl="1" indent="-285750" eaLnBrk="0" fontAlgn="base" hangingPunct="0">
              <a:spcBef>
                <a:spcPct val="20000"/>
              </a:spcBef>
              <a:spcAft>
                <a:spcPts val="0"/>
              </a:spcAft>
              <a:buClr>
                <a:srgbClr val="000000"/>
              </a:buClr>
              <a:buSzPct val="100000"/>
              <a:buFontTx/>
              <a:buChar char="–"/>
              <a:defRPr/>
            </a:pPr>
            <a:endParaRPr lang="en-US" sz="1600" dirty="0">
              <a:solidFill>
                <a:srgbClr val="000000"/>
              </a:solidFill>
            </a:endParaRPr>
          </a:p>
          <a:p>
            <a:pPr marL="742950" lvl="1" indent="-285750" eaLnBrk="0" fontAlgn="base" hangingPunct="0">
              <a:spcBef>
                <a:spcPct val="20000"/>
              </a:spcBef>
              <a:spcAft>
                <a:spcPts val="0"/>
              </a:spcAft>
              <a:buClr>
                <a:srgbClr val="000000"/>
              </a:buClr>
              <a:buSzPct val="100000"/>
              <a:defRPr/>
            </a:pPr>
            <a:r>
              <a:rPr lang="en-US" sz="1600" u="sng" dirty="0">
                <a:solidFill>
                  <a:srgbClr val="000000"/>
                </a:solidFill>
              </a:rPr>
              <a:t>Network Deliverability (if applicable)</a:t>
            </a:r>
            <a:r>
              <a:rPr lang="en-US" sz="1600" dirty="0">
                <a:solidFill>
                  <a:srgbClr val="000000"/>
                </a:solidFill>
              </a:rPr>
              <a:t>: </a:t>
            </a:r>
            <a:endParaRPr lang="en-US" dirty="0">
              <a:ea typeface="+mn-lt"/>
              <a:cs typeface="+mn-lt"/>
            </a:endParaRPr>
          </a:p>
          <a:p>
            <a:pPr marL="1085850" indent="-285750">
              <a:spcBef>
                <a:spcPts val="20"/>
              </a:spcBef>
              <a:buClr>
                <a:srgbClr val="000000"/>
              </a:buClr>
              <a:buSzPct val="100000"/>
              <a:buFont typeface="Arial" panose="020B0604020202020204" pitchFamily="34" charset="0"/>
              <a:buChar char="•"/>
              <a:defRPr/>
            </a:pPr>
            <a:r>
              <a:rPr lang="en-US" sz="1600" dirty="0">
                <a:solidFill>
                  <a:srgbClr val="000000"/>
                </a:solidFill>
              </a:rPr>
              <a:t>Verification that the resource will be eligible for designation as a network resource for EAL and</a:t>
            </a:r>
            <a:r>
              <a:rPr lang="en-US" dirty="0">
                <a:solidFill>
                  <a:srgbClr val="000000"/>
                </a:solidFill>
              </a:rPr>
              <a:t> </a:t>
            </a:r>
            <a:r>
              <a:rPr lang="en-US" sz="1600" dirty="0">
                <a:solidFill>
                  <a:srgbClr val="000000"/>
                </a:solidFill>
              </a:rPr>
              <a:t>the bidder has included associated costs in the proposal pricing</a:t>
            </a:r>
            <a:endParaRPr lang="en-US" sz="1600" dirty="0">
              <a:solidFill>
                <a:srgbClr val="000000"/>
              </a:solidFill>
              <a:cs typeface="Arial"/>
            </a:endParaRPr>
          </a:p>
          <a:p>
            <a:pPr marL="1085850" lvl="2">
              <a:spcBef>
                <a:spcPts val="20"/>
              </a:spcBef>
              <a:buClr>
                <a:srgbClr val="000000"/>
              </a:buClr>
              <a:buSzPct val="100000"/>
              <a:buFont typeface="Arial" panose="020B0604020202020204" pitchFamily="34" charset="0"/>
              <a:buChar char="•"/>
              <a:defRPr/>
            </a:pPr>
            <a:r>
              <a:rPr lang="en-US" sz="1600" dirty="0">
                <a:solidFill>
                  <a:srgbClr val="000000"/>
                </a:solidFill>
              </a:rPr>
              <a:t>Determining </a:t>
            </a:r>
            <a:r>
              <a:rPr lang="en-US" dirty="0">
                <a:solidFill>
                  <a:srgbClr val="000000"/>
                </a:solidFill>
              </a:rPr>
              <a:t>incremental </a:t>
            </a:r>
            <a:r>
              <a:rPr lang="en-US" sz="1600" dirty="0">
                <a:solidFill>
                  <a:srgbClr val="000000"/>
                </a:solidFill>
              </a:rPr>
              <a:t>upgrades </a:t>
            </a:r>
            <a:r>
              <a:rPr lang="en-US" dirty="0">
                <a:solidFill>
                  <a:srgbClr val="000000"/>
                </a:solidFill>
              </a:rPr>
              <a:t>needed to </a:t>
            </a:r>
            <a:r>
              <a:rPr lang="en-US" sz="1600" dirty="0">
                <a:solidFill>
                  <a:srgbClr val="000000"/>
                </a:solidFill>
              </a:rPr>
              <a:t>meet all RFP </a:t>
            </a:r>
            <a:r>
              <a:rPr lang="en-US" dirty="0">
                <a:solidFill>
                  <a:srgbClr val="000000"/>
                </a:solidFill>
              </a:rPr>
              <a:t>deliverability and transmission requirements</a:t>
            </a:r>
            <a:endParaRPr lang="en-US" sz="1600" dirty="0">
              <a:solidFill>
                <a:srgbClr val="000000"/>
              </a:solidFill>
              <a:cs typeface="Arial"/>
            </a:endParaRPr>
          </a:p>
          <a:p>
            <a:pPr marL="1085850" lvl="2" eaLnBrk="0" fontAlgn="base" hangingPunct="0">
              <a:spcBef>
                <a:spcPct val="20000"/>
              </a:spcBef>
              <a:spcAft>
                <a:spcPts val="0"/>
              </a:spcAft>
              <a:buClr>
                <a:srgbClr val="000000"/>
              </a:buClr>
              <a:buSzPct val="100000"/>
              <a:buFont typeface="Arial" panose="020B0604020202020204" pitchFamily="34" charset="0"/>
              <a:buChar char="•"/>
              <a:defRPr/>
            </a:pPr>
            <a:r>
              <a:rPr lang="en-US" sz="1600" dirty="0">
                <a:solidFill>
                  <a:srgbClr val="000000"/>
                </a:solidFill>
              </a:rPr>
              <a:t>Individual resources will be studied as part of this assessment, but reliability studies may be revisited if it is determined that multiple resources should be studied together</a:t>
            </a:r>
            <a:endParaRPr lang="en-US" sz="1600" dirty="0">
              <a:solidFill>
                <a:srgbClr val="000000"/>
              </a:solidFill>
              <a:cs typeface="Arial"/>
            </a:endParaRPr>
          </a:p>
          <a:p>
            <a:endParaRPr lang="en-US" dirty="0"/>
          </a:p>
        </p:txBody>
      </p:sp>
    </p:spTree>
    <p:extLst>
      <p:ext uri="{BB962C8B-B14F-4D97-AF65-F5344CB8AC3E}">
        <p14:creationId xmlns:p14="http://schemas.microsoft.com/office/powerpoint/2010/main" val="15365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7C6C-D638-47A7-9CA9-8A01C3390519}"/>
              </a:ext>
            </a:extLst>
          </p:cNvPr>
          <p:cNvSpPr>
            <a:spLocks noGrp="1"/>
          </p:cNvSpPr>
          <p:nvPr>
            <p:ph type="title"/>
          </p:nvPr>
        </p:nvSpPr>
        <p:spPr/>
        <p:txBody>
          <a:bodyPr/>
          <a:lstStyle/>
          <a:p>
            <a:r>
              <a:rPr lang="en-US">
                <a:solidFill>
                  <a:schemeClr val="bg2"/>
                </a:solidFill>
              </a:rPr>
              <a:t>Transmission Evaluation</a:t>
            </a:r>
          </a:p>
        </p:txBody>
      </p:sp>
      <p:sp>
        <p:nvSpPr>
          <p:cNvPr id="10" name="Content Placeholder 2">
            <a:extLst>
              <a:ext uri="{FF2B5EF4-FFF2-40B4-BE49-F238E27FC236}">
                <a16:creationId xmlns:a16="http://schemas.microsoft.com/office/drawing/2014/main" id="{DC2D2885-B223-4B3C-BC70-964F9EF3AB0E}"/>
              </a:ext>
            </a:extLst>
          </p:cNvPr>
          <p:cNvSpPr>
            <a:spLocks noGrp="1"/>
          </p:cNvSpPr>
          <p:nvPr>
            <p:ph idx="1"/>
          </p:nvPr>
        </p:nvSpPr>
        <p:spPr>
          <a:xfrm>
            <a:off x="203199" y="1330036"/>
            <a:ext cx="11833815" cy="4950843"/>
          </a:xfrm>
        </p:spPr>
        <p:txBody>
          <a:bodyPr anchor="t"/>
          <a:lstStyle/>
          <a:p>
            <a:pPr lvl="1" indent="-285750" eaLnBrk="0" fontAlgn="base" hangingPunct="0">
              <a:lnSpc>
                <a:spcPct val="80000"/>
              </a:lnSpc>
              <a:spcBef>
                <a:spcPct val="20000"/>
              </a:spcBef>
              <a:spcAft>
                <a:spcPct val="0"/>
              </a:spcAft>
              <a:buClr>
                <a:srgbClr val="000000"/>
              </a:buClr>
              <a:buSzPct val="100000"/>
              <a:buFont typeface="Courier New" panose="02070309020205020404" pitchFamily="49" charset="0"/>
              <a:buChar char="o"/>
              <a:defRPr/>
            </a:pPr>
            <a:r>
              <a:rPr lang="en-US" sz="1800" dirty="0">
                <a:solidFill>
                  <a:srgbClr val="000000"/>
                </a:solidFill>
              </a:rPr>
              <a:t>Bidders will bear the responsibility for all upgrades and costs to secure full deliverability</a:t>
            </a:r>
          </a:p>
          <a:p>
            <a:pPr marL="742950" lvl="1" indent="-285750" eaLnBrk="0" fontAlgn="base" hangingPunct="0">
              <a:lnSpc>
                <a:spcPct val="80000"/>
              </a:lnSpc>
              <a:spcBef>
                <a:spcPct val="20000"/>
              </a:spcBef>
              <a:buClr>
                <a:srgbClr val="000000"/>
              </a:buClr>
              <a:buSzPct val="100000"/>
              <a:defRPr/>
            </a:pPr>
            <a:r>
              <a:rPr lang="en-US" dirty="0">
                <a:solidFill>
                  <a:srgbClr val="000000"/>
                </a:solidFill>
              </a:rPr>
              <a:t>Confirm that the resource has ERIS and either NRIS or NITS </a:t>
            </a:r>
            <a:endParaRPr lang="en-US" dirty="0">
              <a:solidFill>
                <a:srgbClr val="000000"/>
              </a:solidFill>
              <a:cs typeface="Arial"/>
            </a:endParaRPr>
          </a:p>
          <a:p>
            <a:pPr marL="685800" lvl="2" indent="-228600">
              <a:lnSpc>
                <a:spcPct val="80000"/>
              </a:lnSpc>
              <a:spcBef>
                <a:spcPct val="20000"/>
              </a:spcBef>
              <a:buClr>
                <a:srgbClr val="000000"/>
              </a:buClr>
              <a:buSzPct val="100000"/>
              <a:defRPr/>
            </a:pPr>
            <a:r>
              <a:rPr lang="en-US" dirty="0">
                <a:solidFill>
                  <a:srgbClr val="000000"/>
                </a:solidFill>
                <a:cs typeface="Arial"/>
              </a:rPr>
              <a:t>If the resource has only ERIS or insufficient NRIS/NITS, Bidders must also provide a description of the transmission upgrades and costs included in their proposal to obtain ERIS and, if applicable, NITS</a:t>
            </a:r>
          </a:p>
          <a:p>
            <a:pPr marL="685800" lvl="2" indent="-228600">
              <a:lnSpc>
                <a:spcPct val="80000"/>
              </a:lnSpc>
              <a:spcBef>
                <a:spcPct val="20000"/>
              </a:spcBef>
              <a:buClr>
                <a:srgbClr val="000000"/>
              </a:buClr>
              <a:buSzPct val="100000"/>
              <a:defRPr/>
            </a:pPr>
            <a:r>
              <a:rPr lang="en-US" dirty="0">
                <a:solidFill>
                  <a:srgbClr val="000000"/>
                </a:solidFill>
                <a:cs typeface="Arial"/>
              </a:rPr>
              <a:t>Transmission upgrade costs identified by the TET will be considered Class 5 estimates</a:t>
            </a:r>
            <a:endParaRPr lang="en-US" dirty="0">
              <a:cs typeface="Arial"/>
            </a:endParaRPr>
          </a:p>
          <a:p>
            <a:pPr marL="742950" lvl="2" indent="0">
              <a:lnSpc>
                <a:spcPct val="80000"/>
              </a:lnSpc>
              <a:spcBef>
                <a:spcPct val="20000"/>
              </a:spcBef>
              <a:buNone/>
              <a:defRPr/>
            </a:pPr>
            <a:endParaRPr lang="en-US" sz="1100" dirty="0">
              <a:solidFill>
                <a:srgbClr val="000000"/>
              </a:solidFill>
              <a:cs typeface="Arial"/>
            </a:endParaRPr>
          </a:p>
          <a:p>
            <a:pPr marL="285750" lvl="1" indent="-285750" eaLnBrk="0" fontAlgn="base" hangingPunct="0">
              <a:lnSpc>
                <a:spcPct val="80000"/>
              </a:lnSpc>
              <a:spcBef>
                <a:spcPct val="20000"/>
              </a:spcBef>
              <a:spcAft>
                <a:spcPct val="0"/>
              </a:spcAft>
              <a:buClr>
                <a:srgbClr val="000000"/>
              </a:buClr>
              <a:buSzPct val="100000"/>
              <a:buFont typeface="Courier New" panose="02070309020205020404" pitchFamily="49" charset="0"/>
              <a:buChar char="o"/>
              <a:defRPr/>
            </a:pPr>
            <a:r>
              <a:rPr lang="en-US" sz="1800" dirty="0">
                <a:solidFill>
                  <a:srgbClr val="000000"/>
                </a:solidFill>
              </a:rPr>
              <a:t>ESL Transmission Planning will evaluate transmission system upgrades and cost estimates associated with each proposed resource:</a:t>
            </a:r>
            <a:endParaRPr lang="en-US" sz="1800" u="sng" dirty="0">
              <a:solidFill>
                <a:srgbClr val="000000"/>
              </a:solidFill>
            </a:endParaRPr>
          </a:p>
          <a:p>
            <a:pPr marL="742950" lvl="1" indent="-285750">
              <a:lnSpc>
                <a:spcPct val="80000"/>
              </a:lnSpc>
              <a:spcBef>
                <a:spcPct val="20000"/>
              </a:spcBef>
              <a:buClr>
                <a:srgbClr val="000000"/>
              </a:buClr>
              <a:buSzPct val="100000"/>
              <a:buFont typeface="Arial"/>
              <a:buChar char="•"/>
              <a:defRPr/>
            </a:pPr>
            <a:r>
              <a:rPr lang="en-US" dirty="0">
                <a:cs typeface="Arial"/>
              </a:rPr>
              <a:t> Review the upgrades and cost estimates to obtain transmission service</a:t>
            </a:r>
            <a:endParaRPr lang="en-US" dirty="0">
              <a:ea typeface="+mn-lt"/>
              <a:cs typeface="+mn-lt"/>
            </a:endParaRPr>
          </a:p>
          <a:p>
            <a:pPr marL="1028700" lvl="2" eaLnBrk="0" fontAlgn="base" hangingPunct="0">
              <a:lnSpc>
                <a:spcPct val="80000"/>
              </a:lnSpc>
              <a:spcBef>
                <a:spcPct val="20000"/>
              </a:spcBef>
              <a:buClr>
                <a:srgbClr val="000000"/>
              </a:buClr>
              <a:buSzPct val="100000"/>
              <a:buFont typeface="Arial" panose="020B0604020202020204" pitchFamily="34" charset="0"/>
              <a:buChar char="•"/>
              <a:defRPr/>
            </a:pPr>
            <a:r>
              <a:rPr lang="en-US" dirty="0">
                <a:solidFill>
                  <a:srgbClr val="000000"/>
                </a:solidFill>
              </a:rPr>
              <a:t>Adherence to Entergy Local Planning Guidelines and Criteria and NERC TPL-001-5</a:t>
            </a:r>
            <a:endParaRPr lang="en-US" dirty="0">
              <a:solidFill>
                <a:srgbClr val="000000"/>
              </a:solidFill>
              <a:cs typeface="Arial"/>
            </a:endParaRPr>
          </a:p>
          <a:p>
            <a:pPr marL="1028700" lvl="2" eaLnBrk="0" fontAlgn="base" hangingPunct="0">
              <a:lnSpc>
                <a:spcPct val="80000"/>
              </a:lnSpc>
              <a:spcBef>
                <a:spcPct val="20000"/>
              </a:spcBef>
              <a:buClr>
                <a:srgbClr val="000000"/>
              </a:buClr>
              <a:buSzPct val="100000"/>
              <a:buFont typeface="Arial" panose="020B0604020202020204" pitchFamily="34" charset="0"/>
              <a:buChar char="•"/>
              <a:defRPr/>
            </a:pPr>
            <a:r>
              <a:rPr lang="en-US" dirty="0">
                <a:solidFill>
                  <a:srgbClr val="000000"/>
                </a:solidFill>
              </a:rPr>
              <a:t>Evaluation of bidder’s long-term proposal for meeting transmission system reliability requirements </a:t>
            </a:r>
            <a:endParaRPr lang="en-US" dirty="0">
              <a:solidFill>
                <a:srgbClr val="000000"/>
              </a:solidFill>
              <a:cs typeface="Arial"/>
            </a:endParaRPr>
          </a:p>
          <a:p>
            <a:pPr marL="0" lvl="1" indent="0" eaLnBrk="0" fontAlgn="base" hangingPunct="0">
              <a:lnSpc>
                <a:spcPct val="80000"/>
              </a:lnSpc>
              <a:spcBef>
                <a:spcPct val="20000"/>
              </a:spcBef>
              <a:spcAft>
                <a:spcPct val="0"/>
              </a:spcAft>
              <a:buClr>
                <a:srgbClr val="000000"/>
              </a:buClr>
              <a:buSzPct val="100000"/>
              <a:buNone/>
              <a:defRPr/>
            </a:pPr>
            <a:endParaRPr lang="en-US" sz="1800" kern="0" dirty="0">
              <a:solidFill>
                <a:srgbClr val="000000"/>
              </a:solidFill>
            </a:endParaRPr>
          </a:p>
          <a:p>
            <a:pPr lvl="1" indent="-285750" eaLnBrk="0" fontAlgn="base" hangingPunct="0">
              <a:lnSpc>
                <a:spcPct val="80000"/>
              </a:lnSpc>
              <a:spcBef>
                <a:spcPct val="20000"/>
              </a:spcBef>
              <a:spcAft>
                <a:spcPct val="0"/>
              </a:spcAft>
              <a:buClr>
                <a:srgbClr val="000000"/>
              </a:buClr>
              <a:buSzPct val="100000"/>
              <a:defRPr/>
            </a:pPr>
            <a:r>
              <a:rPr lang="en-US" sz="1800" dirty="0">
                <a:solidFill>
                  <a:srgbClr val="000000"/>
                </a:solidFill>
              </a:rPr>
              <a:t>To ensure each proposal meets the above requirements, the TET may incorporate the following analyses in its proposal evaluations</a:t>
            </a:r>
            <a:endParaRPr lang="en-US" sz="1800" dirty="0">
              <a:solidFill>
                <a:srgbClr val="000000"/>
              </a:solidFill>
              <a:cs typeface="Arial"/>
            </a:endParaRPr>
          </a:p>
          <a:p>
            <a:pPr marL="742950" lvl="1" indent="-285750">
              <a:lnSpc>
                <a:spcPct val="80000"/>
              </a:lnSpc>
              <a:spcBef>
                <a:spcPct val="20000"/>
              </a:spcBef>
              <a:buClr>
                <a:srgbClr val="000000"/>
              </a:buClr>
              <a:buSzPct val="100000"/>
              <a:defRPr/>
            </a:pPr>
            <a:r>
              <a:rPr lang="en-US" sz="1600" dirty="0">
                <a:solidFill>
                  <a:srgbClr val="000000"/>
                </a:solidFill>
              </a:rPr>
              <a:t>Steady state power flow</a:t>
            </a:r>
            <a:r>
              <a:rPr lang="en-US" dirty="0">
                <a:solidFill>
                  <a:srgbClr val="000000"/>
                </a:solidFill>
              </a:rPr>
              <a:t> </a:t>
            </a:r>
            <a:r>
              <a:rPr lang="en-US" sz="1600" dirty="0">
                <a:solidFill>
                  <a:srgbClr val="000000"/>
                </a:solidFill>
              </a:rPr>
              <a:t>analysis</a:t>
            </a:r>
            <a:endParaRPr lang="en-US" sz="1600" dirty="0">
              <a:solidFill>
                <a:srgbClr val="000000"/>
              </a:solidFill>
              <a:cs typeface="Arial"/>
            </a:endParaRPr>
          </a:p>
          <a:p>
            <a:pPr marL="742950" lvl="1" indent="-285750" eaLnBrk="0" fontAlgn="base" hangingPunct="0">
              <a:lnSpc>
                <a:spcPct val="80000"/>
              </a:lnSpc>
              <a:spcBef>
                <a:spcPct val="20000"/>
              </a:spcBef>
              <a:spcAft>
                <a:spcPts val="0"/>
              </a:spcAft>
              <a:buClr>
                <a:srgbClr val="000000"/>
              </a:buClr>
              <a:buSzPct val="100000"/>
              <a:defRPr/>
            </a:pPr>
            <a:r>
              <a:rPr lang="en-US" sz="1600" dirty="0">
                <a:solidFill>
                  <a:srgbClr val="000000"/>
                </a:solidFill>
              </a:rPr>
              <a:t>Transient Stability analysis</a:t>
            </a:r>
            <a:endParaRPr lang="en-US" sz="1600" dirty="0">
              <a:solidFill>
                <a:srgbClr val="000000"/>
              </a:solidFill>
              <a:cs typeface="Arial"/>
            </a:endParaRPr>
          </a:p>
          <a:p>
            <a:pPr marL="742950" lvl="1" indent="-285750" eaLnBrk="0" fontAlgn="base" hangingPunct="0">
              <a:lnSpc>
                <a:spcPct val="80000"/>
              </a:lnSpc>
              <a:spcBef>
                <a:spcPct val="20000"/>
              </a:spcBef>
              <a:spcAft>
                <a:spcPts val="0"/>
              </a:spcAft>
              <a:buClr>
                <a:srgbClr val="000000"/>
              </a:buClr>
              <a:buSzPct val="100000"/>
              <a:defRPr/>
            </a:pPr>
            <a:r>
              <a:rPr lang="en-US" sz="1600" dirty="0">
                <a:solidFill>
                  <a:srgbClr val="000000"/>
                </a:solidFill>
              </a:rPr>
              <a:t>Short Circuit analysis</a:t>
            </a:r>
            <a:endParaRPr lang="en-US" sz="1600" dirty="0">
              <a:solidFill>
                <a:srgbClr val="000000"/>
              </a:solidFill>
              <a:cs typeface="Arial"/>
            </a:endParaRPr>
          </a:p>
          <a:p>
            <a:pPr marL="742950" lvl="1" indent="-285750" eaLnBrk="0" fontAlgn="base" hangingPunct="0">
              <a:lnSpc>
                <a:spcPct val="80000"/>
              </a:lnSpc>
              <a:spcBef>
                <a:spcPct val="20000"/>
              </a:spcBef>
              <a:spcAft>
                <a:spcPts val="0"/>
              </a:spcAft>
              <a:buClr>
                <a:srgbClr val="000000"/>
              </a:buClr>
              <a:buSzPct val="100000"/>
              <a:defRPr/>
            </a:pPr>
            <a:r>
              <a:rPr lang="en-US" sz="1600" dirty="0">
                <a:solidFill>
                  <a:srgbClr val="000000"/>
                </a:solidFill>
              </a:rPr>
              <a:t>Deliverability analysis</a:t>
            </a:r>
            <a:endParaRPr lang="en-US" sz="1600" dirty="0">
              <a:solidFill>
                <a:srgbClr val="000000"/>
              </a:solidFill>
              <a:cs typeface="Arial"/>
            </a:endParaRPr>
          </a:p>
          <a:p>
            <a:pPr marL="628650" lvl="2" eaLnBrk="0" fontAlgn="base" hangingPunct="0">
              <a:lnSpc>
                <a:spcPct val="80000"/>
              </a:lnSpc>
              <a:spcBef>
                <a:spcPct val="20000"/>
              </a:spcBef>
              <a:spcAft>
                <a:spcPct val="0"/>
              </a:spcAft>
              <a:buClr>
                <a:srgbClr val="000000"/>
              </a:buClr>
              <a:buSzPct val="100000"/>
              <a:defRPr/>
            </a:pPr>
            <a:endParaRPr lang="en-US" sz="1200" b="1" dirty="0">
              <a:solidFill>
                <a:srgbClr val="000000"/>
              </a:solidFill>
              <a:latin typeface="Calibri" panose="020F0502020204030204" pitchFamily="34" charset="0"/>
              <a:cs typeface="Calibri" panose="020F0502020204030204" pitchFamily="34" charset="0"/>
            </a:endParaRPr>
          </a:p>
          <a:p>
            <a:pPr lvl="1" indent="-285750" eaLnBrk="0" fontAlgn="base" hangingPunct="0">
              <a:lnSpc>
                <a:spcPct val="80000"/>
              </a:lnSpc>
              <a:spcBef>
                <a:spcPct val="20000"/>
              </a:spcBef>
              <a:spcAft>
                <a:spcPct val="0"/>
              </a:spcAft>
              <a:buClr>
                <a:srgbClr val="000000"/>
              </a:buClr>
              <a:buSzPct val="100000"/>
              <a:defRPr/>
            </a:pPr>
            <a:endParaRPr lang="en-US" sz="1400" b="1" dirty="0">
              <a:solidFill>
                <a:srgbClr val="000000"/>
              </a:solidFill>
              <a:latin typeface="Calibri" panose="020F0502020204030204" pitchFamily="34" charset="0"/>
              <a:cs typeface="Calibri" panose="020F0502020204030204" pitchFamily="34" charset="0"/>
            </a:endParaRPr>
          </a:p>
          <a:p>
            <a:pPr marL="342900" lvl="2" indent="0" eaLnBrk="0" fontAlgn="base" hangingPunct="0">
              <a:lnSpc>
                <a:spcPct val="80000"/>
              </a:lnSpc>
              <a:spcBef>
                <a:spcPct val="20000"/>
              </a:spcBef>
              <a:spcAft>
                <a:spcPct val="0"/>
              </a:spcAft>
              <a:buClr>
                <a:srgbClr val="000000"/>
              </a:buClr>
              <a:buSzPct val="100000"/>
              <a:buNone/>
              <a:defRPr/>
            </a:pPr>
            <a:endParaRPr lang="en-US" sz="1200" b="1" dirty="0">
              <a:solidFill>
                <a:srgbClr val="000000"/>
              </a:solidFill>
              <a:latin typeface="Calibri" panose="020F0502020204030204" pitchFamily="34" charset="0"/>
              <a:cs typeface="Calibri" panose="020F0502020204030204" pitchFamily="34" charset="0"/>
            </a:endParaRPr>
          </a:p>
          <a:p>
            <a:pPr lvl="1" indent="-285750" eaLnBrk="0" fontAlgn="base" hangingPunct="0">
              <a:lnSpc>
                <a:spcPct val="80000"/>
              </a:lnSpc>
              <a:spcBef>
                <a:spcPct val="20000"/>
              </a:spcBef>
              <a:spcAft>
                <a:spcPct val="0"/>
              </a:spcAft>
              <a:buClr>
                <a:srgbClr val="000000"/>
              </a:buClr>
              <a:buSzPct val="100000"/>
              <a:defRPr/>
            </a:pPr>
            <a:endParaRPr lang="en-US" sz="1400" b="1" dirty="0">
              <a:solidFill>
                <a:srgbClr val="000000"/>
              </a:solidFill>
              <a:latin typeface="Calibri" panose="020F0502020204030204" pitchFamily="34" charset="0"/>
              <a:cs typeface="Calibri" panose="020F0502020204030204" pitchFamily="34" charset="0"/>
            </a:endParaRPr>
          </a:p>
          <a:p>
            <a:pPr marL="285750" lvl="1" indent="-285750" eaLnBrk="0" fontAlgn="base" hangingPunct="0">
              <a:lnSpc>
                <a:spcPct val="80000"/>
              </a:lnSpc>
              <a:spcBef>
                <a:spcPct val="20000"/>
              </a:spcBef>
              <a:spcAft>
                <a:spcPct val="0"/>
              </a:spcAft>
              <a:buClr>
                <a:srgbClr val="000000"/>
              </a:buClr>
              <a:buSzPct val="100000"/>
              <a:defRPr/>
            </a:pPr>
            <a:endParaRPr lang="en-US" sz="1400" b="1" dirty="0">
              <a:solidFill>
                <a:srgbClr val="000000"/>
              </a:solidFill>
              <a:latin typeface="Calibri" panose="020F0502020204030204" pitchFamily="34" charset="0"/>
            </a:endParaRPr>
          </a:p>
          <a:p>
            <a:pPr marL="285750" lvl="1" indent="-285750" eaLnBrk="0" fontAlgn="base" hangingPunct="0">
              <a:lnSpc>
                <a:spcPct val="80000"/>
              </a:lnSpc>
              <a:spcBef>
                <a:spcPct val="20000"/>
              </a:spcBef>
              <a:spcAft>
                <a:spcPct val="0"/>
              </a:spcAft>
              <a:buClr>
                <a:srgbClr val="000000"/>
              </a:buClr>
              <a:buSzPct val="100000"/>
              <a:defRPr/>
            </a:pPr>
            <a:endParaRPr lang="en-US" sz="1400" b="1" dirty="0">
              <a:solidFill>
                <a:srgbClr val="000000"/>
              </a:solidFill>
              <a:latin typeface="Calibri" panose="020F0502020204030204" pitchFamily="34" charset="0"/>
            </a:endParaRPr>
          </a:p>
          <a:p>
            <a:pPr marL="285750" lvl="1" indent="-285750" eaLnBrk="0" fontAlgn="base" hangingPunct="0">
              <a:lnSpc>
                <a:spcPct val="80000"/>
              </a:lnSpc>
              <a:spcBef>
                <a:spcPct val="20000"/>
              </a:spcBef>
              <a:spcAft>
                <a:spcPct val="0"/>
              </a:spcAft>
              <a:buClr>
                <a:srgbClr val="000000"/>
              </a:buClr>
              <a:buSzPct val="100000"/>
              <a:defRPr/>
            </a:pPr>
            <a:endParaRPr lang="en-US" sz="1400" b="1" dirty="0">
              <a:solidFill>
                <a:srgbClr val="000000"/>
              </a:solidFill>
              <a:latin typeface="Calibri" panose="020F0502020204030204" pitchFamily="34" charset="0"/>
            </a:endParaRPr>
          </a:p>
          <a:p>
            <a:pPr>
              <a:defRPr/>
            </a:pPr>
            <a:endParaRPr lang="en-US" dirty="0">
              <a:solidFill>
                <a:srgbClr val="000000"/>
              </a:solidFill>
              <a:latin typeface="Arial" panose="020B0604020202020204"/>
              <a:cs typeface="Arial" panose="020B0604020202020204"/>
            </a:endParaRPr>
          </a:p>
        </p:txBody>
      </p:sp>
    </p:spTree>
    <p:extLst>
      <p:ext uri="{BB962C8B-B14F-4D97-AF65-F5344CB8AC3E}">
        <p14:creationId xmlns:p14="http://schemas.microsoft.com/office/powerpoint/2010/main" val="112635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a:t>Accounting Evaluation</a:t>
            </a:r>
            <a:br>
              <a:rPr lang="en-US"/>
            </a:br>
            <a:br>
              <a:rPr lang="en-US"/>
            </a:br>
            <a:r>
              <a:rPr lang="en-US"/>
              <a:t>David Batten</a:t>
            </a:r>
            <a:br>
              <a:rPr lang="en-US"/>
            </a:br>
            <a:endParaRPr lang="en-US">
              <a:solidFill>
                <a:srgbClr val="FF0000"/>
              </a:solidFill>
            </a:endParaRPr>
          </a:p>
        </p:txBody>
      </p:sp>
    </p:spTree>
    <p:extLst>
      <p:ext uri="{BB962C8B-B14F-4D97-AF65-F5344CB8AC3E}">
        <p14:creationId xmlns:p14="http://schemas.microsoft.com/office/powerpoint/2010/main" val="22487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3537-7540-40AF-8DDF-1BC6A192DC98}"/>
              </a:ext>
            </a:extLst>
          </p:cNvPr>
          <p:cNvSpPr>
            <a:spLocks noGrp="1"/>
          </p:cNvSpPr>
          <p:nvPr>
            <p:ph type="title"/>
          </p:nvPr>
        </p:nvSpPr>
        <p:spPr/>
        <p:txBody>
          <a:bodyPr/>
          <a:lstStyle/>
          <a:p>
            <a:r>
              <a:rPr lang="en-US" i="1">
                <a:solidFill>
                  <a:schemeClr val="bg2"/>
                </a:solidFill>
              </a:rPr>
              <a:t>Accounting Evaluation</a:t>
            </a:r>
          </a:p>
        </p:txBody>
      </p:sp>
      <p:sp>
        <p:nvSpPr>
          <p:cNvPr id="3" name="Content Placeholder 2">
            <a:extLst>
              <a:ext uri="{FF2B5EF4-FFF2-40B4-BE49-F238E27FC236}">
                <a16:creationId xmlns:a16="http://schemas.microsoft.com/office/drawing/2014/main" id="{E1AA4F0C-4CFA-4884-BF29-5F1F2771FB96}"/>
              </a:ext>
            </a:extLst>
          </p:cNvPr>
          <p:cNvSpPr>
            <a:spLocks noGrp="1"/>
          </p:cNvSpPr>
          <p:nvPr>
            <p:ph idx="1"/>
          </p:nvPr>
        </p:nvSpPr>
        <p:spPr>
          <a:xfrm>
            <a:off x="485774" y="1417638"/>
            <a:ext cx="11058525" cy="4434840"/>
          </a:xfrm>
        </p:spPr>
        <p:txBody>
          <a:bodyPr anchor="t"/>
          <a:lstStyle/>
          <a:p>
            <a:pPr marL="342900" indent="-342900" eaLnBrk="0" fontAlgn="base" hangingPunct="0">
              <a:spcBef>
                <a:spcPct val="20000"/>
              </a:spcBef>
              <a:spcAft>
                <a:spcPct val="0"/>
              </a:spcAft>
              <a:buClr>
                <a:srgbClr val="000000"/>
              </a:buClr>
              <a:buSzPct val="100000"/>
              <a:buFont typeface="Courier New" panose="02070309020205020404" pitchFamily="49" charset="0"/>
              <a:buChar char="o"/>
              <a:defRPr/>
            </a:pPr>
            <a:r>
              <a:rPr lang="en-US" sz="1800" dirty="0">
                <a:solidFill>
                  <a:srgbClr val="000000"/>
                </a:solidFill>
                <a:cs typeface="Calibri"/>
              </a:rPr>
              <a:t>Review each proposal to determine the accounting treatment and impact.  The accounting review specifically addresses, but is not limited to, the following areas</a:t>
            </a:r>
          </a:p>
          <a:p>
            <a:pPr marL="800100" lvl="1" indent="-342900" eaLnBrk="0" fontAlgn="base" hangingPunct="0">
              <a:spcBef>
                <a:spcPct val="20000"/>
              </a:spcBef>
              <a:spcAft>
                <a:spcPct val="0"/>
              </a:spcAft>
              <a:buClr>
                <a:srgbClr val="000000"/>
              </a:buClr>
              <a:buSzPct val="100000"/>
              <a:defRPr/>
            </a:pPr>
            <a:r>
              <a:rPr lang="en-US" sz="1600" dirty="0">
                <a:solidFill>
                  <a:srgbClr val="000000"/>
                </a:solidFill>
                <a:cs typeface="Calibri"/>
              </a:rPr>
              <a:t>Lease accounting guidance</a:t>
            </a:r>
          </a:p>
          <a:p>
            <a:pPr marL="800100" lvl="1" indent="-342900" eaLnBrk="0" fontAlgn="base" hangingPunct="0">
              <a:spcBef>
                <a:spcPct val="20000"/>
              </a:spcBef>
              <a:spcAft>
                <a:spcPct val="0"/>
              </a:spcAft>
              <a:buClr>
                <a:srgbClr val="000000"/>
              </a:buClr>
              <a:buSzPct val="100000"/>
              <a:defRPr/>
            </a:pPr>
            <a:r>
              <a:rPr lang="en-US" sz="1600" dirty="0">
                <a:solidFill>
                  <a:srgbClr val="000000"/>
                </a:solidFill>
                <a:cs typeface="Calibri"/>
              </a:rPr>
              <a:t>Variable Interest Entity (VIE) guidance</a:t>
            </a:r>
          </a:p>
          <a:p>
            <a:pPr marL="800100" lvl="1" indent="-342900" eaLnBrk="0" fontAlgn="base" hangingPunct="0">
              <a:spcBef>
                <a:spcPct val="20000"/>
              </a:spcBef>
              <a:spcAft>
                <a:spcPct val="0"/>
              </a:spcAft>
              <a:buClr>
                <a:srgbClr val="000000"/>
              </a:buClr>
              <a:buSzPct val="100000"/>
              <a:defRPr/>
            </a:pPr>
            <a:r>
              <a:rPr lang="en-US" sz="1600" dirty="0">
                <a:solidFill>
                  <a:srgbClr val="000000"/>
                </a:solidFill>
                <a:cs typeface="Calibri"/>
              </a:rPr>
              <a:t>Derivative guidance</a:t>
            </a:r>
          </a:p>
          <a:p>
            <a:pPr marL="457200" lvl="1" indent="0" eaLnBrk="0" fontAlgn="base" hangingPunct="0">
              <a:spcBef>
                <a:spcPct val="20000"/>
              </a:spcBef>
              <a:spcAft>
                <a:spcPct val="0"/>
              </a:spcAft>
              <a:buClr>
                <a:srgbClr val="000000"/>
              </a:buClr>
              <a:buSzPct val="100000"/>
              <a:buNone/>
              <a:defRPr/>
            </a:pPr>
            <a:endParaRPr lang="en-US" sz="1600" dirty="0">
              <a:solidFill>
                <a:srgbClr val="000000"/>
              </a:solidFill>
              <a:cs typeface="Calibri" panose="020F0502020204030204" pitchFamily="34" charset="0"/>
            </a:endParaRPr>
          </a:p>
          <a:p>
            <a:pPr marL="285750" indent="-285750">
              <a:buFont typeface="Courier New" panose="02070309020205020404" pitchFamily="49" charset="0"/>
              <a:buChar char="o"/>
            </a:pPr>
            <a:r>
              <a:rPr lang="en-US" sz="1800" dirty="0">
                <a:ea typeface="+mn-lt"/>
                <a:cs typeface="+mn-lt"/>
              </a:rPr>
              <a:t>As specified in the RFP, EAL will not accept the risk that any long-term liability will or may be recognized on its books (or any of its affiliates) in connection with any PPA arising out of the RFP, whether the long-term liability is due to lease accounting, the accounting for a VIE or derivatives, or any other applicable accounting standard or requirement</a:t>
            </a:r>
          </a:p>
          <a:p>
            <a:pPr marL="285750" indent="-285750">
              <a:buFont typeface="Arial" panose="020B0604020202020204" pitchFamily="34" charset="0"/>
              <a:buChar char="•"/>
            </a:pPr>
            <a:endParaRPr lang="en-US" sz="1800" kern="0" dirty="0">
              <a:ea typeface="+mn-lt"/>
              <a:cs typeface="+mn-lt"/>
            </a:endParaRPr>
          </a:p>
          <a:p>
            <a:pPr marL="285750" indent="-285750">
              <a:buFont typeface="Courier New" panose="02070309020205020404" pitchFamily="49" charset="0"/>
              <a:buChar char="o"/>
            </a:pPr>
            <a:r>
              <a:rPr lang="en-US" sz="1800" kern="0" dirty="0"/>
              <a:t>If requested, Bidder will certify that it has determined that, to the best of its knowledge, the proposed PPA will not require in the recognition of a long-term liability accounting by EAL or its affiliates</a:t>
            </a:r>
            <a:endParaRPr lang="en-US" sz="1800" kern="0" dirty="0">
              <a:cs typeface="Arial"/>
            </a:endParaRPr>
          </a:p>
          <a:p>
            <a:pPr marL="285750" indent="-285750">
              <a:buFont typeface="Arial" panose="020B0604020202020204" pitchFamily="34" charset="0"/>
              <a:buChar char="•"/>
            </a:pPr>
            <a:endParaRPr lang="en-US" sz="1800" kern="0" dirty="0">
              <a:cs typeface="Arial"/>
            </a:endParaRPr>
          </a:p>
          <a:p>
            <a:pPr marL="285750" indent="-285750">
              <a:buFont typeface="Courier New" panose="02070309020205020404" pitchFamily="49" charset="0"/>
              <a:buChar char="o"/>
            </a:pPr>
            <a:r>
              <a:rPr lang="en-US" sz="1800" kern="0" dirty="0"/>
              <a:t>Bidder will be required to make available all information required to verify and/or independently determine the accounting treatment associated with a proposal</a:t>
            </a:r>
            <a:endParaRPr lang="en-US" sz="1800" kern="0" dirty="0">
              <a:cs typeface="Arial"/>
            </a:endParaRPr>
          </a:p>
          <a:p>
            <a:pPr marL="285750" indent="-285750">
              <a:buFont typeface="Arial" panose="020B0604020202020204" pitchFamily="34" charset="0"/>
              <a:buChar char="•"/>
            </a:pPr>
            <a:endParaRPr lang="en-US" sz="1800" dirty="0">
              <a:ea typeface="+mn-lt"/>
              <a:cs typeface="+mn-lt"/>
            </a:endParaRPr>
          </a:p>
          <a:p>
            <a:endParaRPr lang="en-US" sz="1800" dirty="0">
              <a:cs typeface="Arial" panose="020B0604020202020204"/>
            </a:endParaRPr>
          </a:p>
          <a:p>
            <a:endParaRPr lang="en-US" sz="2800" dirty="0">
              <a:cs typeface="Arial" panose="020B0604020202020204"/>
            </a:endParaRPr>
          </a:p>
        </p:txBody>
      </p:sp>
    </p:spTree>
    <p:extLst>
      <p:ext uri="{BB962C8B-B14F-4D97-AF65-F5344CB8AC3E}">
        <p14:creationId xmlns:p14="http://schemas.microsoft.com/office/powerpoint/2010/main" val="4241543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a:t>Credit Evaluation</a:t>
            </a:r>
            <a:br>
              <a:rPr lang="en-US"/>
            </a:br>
            <a:br>
              <a:rPr lang="en-US"/>
            </a:br>
            <a:r>
              <a:rPr lang="en-US"/>
              <a:t>Laura Hamner</a:t>
            </a:r>
            <a:br>
              <a:rPr lang="en-US"/>
            </a:br>
            <a:endParaRPr lang="en-US">
              <a:solidFill>
                <a:srgbClr val="FF0000"/>
              </a:solidFill>
            </a:endParaRPr>
          </a:p>
        </p:txBody>
      </p:sp>
    </p:spTree>
    <p:extLst>
      <p:ext uri="{BB962C8B-B14F-4D97-AF65-F5344CB8AC3E}">
        <p14:creationId xmlns:p14="http://schemas.microsoft.com/office/powerpoint/2010/main" val="11519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603504" y="274638"/>
            <a:ext cx="11053191" cy="1143000"/>
          </a:xfrm>
        </p:spPr>
        <p:txBody>
          <a:bodyPr/>
          <a:lstStyle/>
          <a:p>
            <a:r>
              <a:rPr lang="en-US">
                <a:solidFill>
                  <a:schemeClr val="bg2"/>
                </a:solidFill>
              </a:rPr>
              <a:t>Agenda</a:t>
            </a:r>
          </a:p>
        </p:txBody>
      </p:sp>
      <p:graphicFrame>
        <p:nvGraphicFramePr>
          <p:cNvPr id="3" name="Diagram 2">
            <a:extLst>
              <a:ext uri="{FF2B5EF4-FFF2-40B4-BE49-F238E27FC236}">
                <a16:creationId xmlns:a16="http://schemas.microsoft.com/office/drawing/2014/main" id="{353AEACE-4432-4D74-B531-4DE24CB7F6DD}"/>
              </a:ext>
            </a:extLst>
          </p:cNvPr>
          <p:cNvGraphicFramePr/>
          <p:nvPr>
            <p:extLst>
              <p:ext uri="{D42A27DB-BD31-4B8C-83A1-F6EECF244321}">
                <p14:modId xmlns:p14="http://schemas.microsoft.com/office/powerpoint/2010/main" val="2237024848"/>
              </p:ext>
            </p:extLst>
          </p:nvPr>
        </p:nvGraphicFramePr>
        <p:xfrm>
          <a:off x="603504" y="1417320"/>
          <a:ext cx="10563260" cy="508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472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299E-6456-415B-9FC8-E25ED1493A08}"/>
              </a:ext>
            </a:extLst>
          </p:cNvPr>
          <p:cNvSpPr>
            <a:spLocks noGrp="1"/>
          </p:cNvSpPr>
          <p:nvPr>
            <p:ph type="title"/>
          </p:nvPr>
        </p:nvSpPr>
        <p:spPr>
          <a:xfrm>
            <a:off x="603504" y="738908"/>
            <a:ext cx="10692569" cy="508977"/>
          </a:xfrm>
        </p:spPr>
        <p:txBody>
          <a:bodyPr/>
          <a:lstStyle/>
          <a:p>
            <a:r>
              <a:rPr lang="en-US" sz="3600" i="1">
                <a:solidFill>
                  <a:schemeClr val="bg2"/>
                </a:solidFill>
              </a:rPr>
              <a:t>Credit Evaluation</a:t>
            </a:r>
            <a:endParaRPr lang="en-US" i="1">
              <a:solidFill>
                <a:schemeClr val="bg2"/>
              </a:solidFill>
            </a:endParaRPr>
          </a:p>
        </p:txBody>
      </p:sp>
      <p:sp>
        <p:nvSpPr>
          <p:cNvPr id="3" name="Rectangle 2">
            <a:extLst>
              <a:ext uri="{FF2B5EF4-FFF2-40B4-BE49-F238E27FC236}">
                <a16:creationId xmlns:a16="http://schemas.microsoft.com/office/drawing/2014/main" id="{3ACE097A-6AA1-40BE-AC84-E95D6D3FA255}"/>
              </a:ext>
            </a:extLst>
          </p:cNvPr>
          <p:cNvSpPr/>
          <p:nvPr/>
        </p:nvSpPr>
        <p:spPr>
          <a:xfrm>
            <a:off x="603504" y="1417320"/>
            <a:ext cx="10840351" cy="5074210"/>
          </a:xfrm>
          <a:prstGeom prst="rect">
            <a:avLst/>
          </a:prstGeom>
        </p:spPr>
        <p:txBody>
          <a:bodyPr wrap="square" lIns="91440" tIns="45720" rIns="91440" bIns="45720" anchor="t">
            <a:spAutoFit/>
          </a:bodyPr>
          <a:lstStyle/>
          <a:p>
            <a:pPr marL="285750" indent="-285750" fontAlgn="base">
              <a:spcBef>
                <a:spcPct val="20000"/>
              </a:spcBef>
              <a:spcAft>
                <a:spcPct val="0"/>
              </a:spcAft>
              <a:buClr>
                <a:sysClr val="windowText" lastClr="000000"/>
              </a:buClr>
              <a:buSzPct val="100000"/>
              <a:buFont typeface="Courier New" panose="02070309020205020404" pitchFamily="49" charset="0"/>
              <a:buChar char="o"/>
              <a:defRPr/>
            </a:pPr>
            <a:r>
              <a:rPr lang="en-US" kern="0" dirty="0"/>
              <a:t>The CET will evaluate Bidder credit and other credit-related matters </a:t>
            </a:r>
          </a:p>
          <a:p>
            <a:pPr marL="285750" indent="-285750" fontAlgn="base">
              <a:spcBef>
                <a:spcPct val="20000"/>
              </a:spcBef>
              <a:spcAft>
                <a:spcPct val="0"/>
              </a:spcAft>
              <a:buClr>
                <a:sysClr val="windowText" lastClr="000000"/>
              </a:buClr>
              <a:buSzPct val="100000"/>
              <a:buFont typeface="Courier New" panose="02070309020205020404" pitchFamily="49" charset="0"/>
              <a:buChar char="o"/>
              <a:defRPr/>
            </a:pPr>
            <a:endParaRPr lang="en-US" kern="0" dirty="0">
              <a:solidFill>
                <a:srgbClr val="000000"/>
              </a:solidFill>
              <a:cs typeface="Calibri"/>
            </a:endParaRPr>
          </a:p>
          <a:p>
            <a:pPr marL="285750" indent="-285750" fontAlgn="base">
              <a:spcBef>
                <a:spcPct val="20000"/>
              </a:spcBef>
              <a:spcAft>
                <a:spcPct val="0"/>
              </a:spcAft>
              <a:buClr>
                <a:sysClr val="windowText" lastClr="000000"/>
              </a:buClr>
              <a:buSzPct val="100000"/>
              <a:buFont typeface="Courier New" panose="02070309020205020404" pitchFamily="49" charset="0"/>
              <a:buChar char="o"/>
              <a:defRPr/>
            </a:pPr>
            <a:r>
              <a:rPr lang="en-US" dirty="0">
                <a:solidFill>
                  <a:srgbClr val="000000"/>
                </a:solidFill>
                <a:cs typeface="Calibri"/>
              </a:rPr>
              <a:t>Individual proposals will be evaluated to determine the amount of liquid credit support required at various milestones to mitigate EAL’s potential exposure </a:t>
            </a:r>
          </a:p>
          <a:p>
            <a:pPr marL="285750" indent="-285750" fontAlgn="base">
              <a:spcBef>
                <a:spcPct val="20000"/>
              </a:spcBef>
              <a:spcAft>
                <a:spcPct val="0"/>
              </a:spcAft>
              <a:buClr>
                <a:sysClr val="windowText" lastClr="000000"/>
              </a:buClr>
              <a:buSzPct val="100000"/>
              <a:buFont typeface="Courier New" panose="02070309020205020404" pitchFamily="49" charset="0"/>
              <a:buChar char="o"/>
              <a:defRPr/>
            </a:pPr>
            <a:endParaRPr lang="en-US" dirty="0">
              <a:solidFill>
                <a:srgbClr val="000000"/>
              </a:solidFill>
              <a:cs typeface="Calibri"/>
            </a:endParaRPr>
          </a:p>
          <a:p>
            <a:pPr marL="285750" marR="0" lvl="0" indent="-285750" fontAlgn="base">
              <a:lnSpc>
                <a:spcPct val="100000"/>
              </a:lnSpc>
              <a:spcBef>
                <a:spcPct val="20000"/>
              </a:spcBef>
              <a:spcAft>
                <a:spcPct val="0"/>
              </a:spcAft>
              <a:buClr>
                <a:sysClr val="windowText" lastClr="000000"/>
              </a:buClr>
              <a:buSzPct val="100000"/>
              <a:buFont typeface="Courier New" panose="02070309020205020404" pitchFamily="49" charset="0"/>
              <a:buChar char="o"/>
              <a:tabLst/>
              <a:defRPr/>
            </a:pPr>
            <a:r>
              <a:rPr lang="en-US" kern="0" dirty="0"/>
              <a:t>Bidders will be assigned a credit rating by the CET based on the information submitted in the RFP</a:t>
            </a:r>
            <a:endParaRPr lang="en-US" kern="0" dirty="0">
              <a:cs typeface="Arial"/>
            </a:endParaRPr>
          </a:p>
          <a:p>
            <a:pPr marL="342900" indent="-342900" fontAlgn="base">
              <a:spcBef>
                <a:spcPct val="20000"/>
              </a:spcBef>
              <a:spcAft>
                <a:spcPct val="0"/>
              </a:spcAft>
              <a:buClr>
                <a:sysClr val="windowText" lastClr="000000"/>
              </a:buClr>
              <a:buSzPct val="65000"/>
              <a:buFont typeface="Wingdings" panose="05000000000000000000" pitchFamily="2" charset="2"/>
              <a:buChar char="v"/>
              <a:defRPr/>
            </a:pPr>
            <a:endParaRPr lang="en-US" sz="1100" b="1" kern="0" dirty="0"/>
          </a:p>
          <a:p>
            <a:pPr marL="342900" indent="-342900" fontAlgn="base">
              <a:spcBef>
                <a:spcPct val="20000"/>
              </a:spcBef>
              <a:spcAft>
                <a:spcPct val="0"/>
              </a:spcAft>
              <a:buClr>
                <a:sysClr val="windowText" lastClr="000000"/>
              </a:buClr>
              <a:buSzPct val="100000"/>
              <a:buFont typeface="Courier New" panose="02070309020205020404" pitchFamily="49" charset="0"/>
              <a:buChar char="o"/>
              <a:defRPr/>
            </a:pPr>
            <a:r>
              <a:rPr lang="en-US" kern="0" dirty="0"/>
              <a:t>Requirements of Appendix E Credit and Collateral Requirements include:</a:t>
            </a:r>
          </a:p>
          <a:p>
            <a:pPr marL="669925" lvl="1" indent="-212725" fontAlgn="base">
              <a:spcBef>
                <a:spcPct val="20000"/>
              </a:spcBef>
              <a:spcAft>
                <a:spcPct val="0"/>
              </a:spcAft>
              <a:buClr>
                <a:prstClr val="black"/>
              </a:buClr>
              <a:buSzPct val="60000"/>
              <a:buFont typeface="Arial" panose="020B0604020202020204" pitchFamily="34" charset="0"/>
              <a:buChar char="•"/>
              <a:defRPr/>
            </a:pPr>
            <a:r>
              <a:rPr lang="en-US" sz="1600" kern="0" dirty="0"/>
              <a:t>​Financial statements and public credit ratings, if any, for Bidder must be provided during proposal submission</a:t>
            </a:r>
          </a:p>
          <a:p>
            <a:pPr marL="669925" lvl="1" indent="-212725" fontAlgn="base">
              <a:spcBef>
                <a:spcPct val="20000"/>
              </a:spcBef>
              <a:spcAft>
                <a:spcPct val="0"/>
              </a:spcAft>
              <a:buClr>
                <a:prstClr val="black"/>
              </a:buClr>
              <a:buSzPct val="60000"/>
              <a:buFont typeface="Arial" panose="020B0604020202020204" pitchFamily="34" charset="0"/>
              <a:buChar char="•"/>
              <a:defRPr/>
            </a:pPr>
            <a:r>
              <a:rPr lang="en-US" sz="1600" kern="0" dirty="0"/>
              <a:t>Forms of acceptable liquid credit support are letters of credit or cash</a:t>
            </a:r>
            <a:endParaRPr lang="en-US" sz="1600" kern="0" dirty="0">
              <a:cs typeface="Arial"/>
            </a:endParaRPr>
          </a:p>
          <a:p>
            <a:pPr marL="669925" lvl="1" indent="-212725" fontAlgn="base">
              <a:spcBef>
                <a:spcPct val="20000"/>
              </a:spcBef>
              <a:spcAft>
                <a:spcPct val="0"/>
              </a:spcAft>
              <a:buClr>
                <a:prstClr val="black"/>
              </a:buClr>
              <a:buSzPct val="60000"/>
              <a:buFont typeface="Arial" panose="020B0604020202020204" pitchFamily="34" charset="0"/>
              <a:buChar char="•"/>
              <a:defRPr/>
            </a:pPr>
            <a:r>
              <a:rPr lang="en-US" sz="1600" kern="0" dirty="0"/>
              <a:t>Required liquid credit support amounts at the various milestones are defined in the credit appendix to the RFP </a:t>
            </a:r>
          </a:p>
          <a:p>
            <a:pPr marL="669925" lvl="1" indent="-212725" fontAlgn="base">
              <a:spcBef>
                <a:spcPct val="20000"/>
              </a:spcBef>
              <a:spcAft>
                <a:spcPct val="0"/>
              </a:spcAft>
              <a:buClr>
                <a:prstClr val="black"/>
              </a:buClr>
              <a:buSzPct val="60000"/>
              <a:buFont typeface="Arial" panose="020B0604020202020204" pitchFamily="34" charset="0"/>
              <a:buChar char="•"/>
              <a:defRPr/>
            </a:pPr>
            <a:r>
              <a:rPr lang="en-US" sz="1600" kern="0" dirty="0"/>
              <a:t>​Special exceptions to core credit terms are not permitted​</a:t>
            </a:r>
          </a:p>
          <a:p>
            <a:pPr marL="669925" lvl="1" indent="-212725" fontAlgn="base">
              <a:spcBef>
                <a:spcPct val="20000"/>
              </a:spcBef>
              <a:spcAft>
                <a:spcPct val="0"/>
              </a:spcAft>
              <a:buClr>
                <a:prstClr val="black"/>
              </a:buClr>
              <a:buSzPct val="60000"/>
              <a:buFont typeface="Arial" panose="020B0604020202020204" pitchFamily="34" charset="0"/>
              <a:buChar char="•"/>
              <a:defRPr/>
            </a:pPr>
            <a:r>
              <a:rPr lang="en-US" sz="1600" kern="0" dirty="0"/>
              <a:t>Bidder must submit with its proposal(s) a credit compliance certification acknowledging its familiarity with the terms of the credit appendix and certifying that the terms of the proposal(s) (including proposal pricing) reflect and comply with credit appendix requirements​</a:t>
            </a:r>
          </a:p>
          <a:p>
            <a:pPr marL="669925" lvl="1" indent="-212725" fontAlgn="base">
              <a:spcBef>
                <a:spcPct val="20000"/>
              </a:spcBef>
              <a:spcAft>
                <a:spcPct val="0"/>
              </a:spcAft>
              <a:buClr>
                <a:prstClr val="black"/>
              </a:buClr>
              <a:buSzPct val="60000"/>
              <a:buFont typeface="Arial" panose="020B0604020202020204" pitchFamily="34" charset="0"/>
              <a:buChar char="•"/>
              <a:defRPr/>
            </a:pPr>
            <a:r>
              <a:rPr lang="en-US" sz="1600" kern="0" dirty="0"/>
              <a:t>See Appendix E for full details</a:t>
            </a:r>
          </a:p>
          <a:p>
            <a:pPr>
              <a:spcBef>
                <a:spcPts val="384"/>
              </a:spcBef>
              <a:buClr>
                <a:sysClr val="windowText" lastClr="000000"/>
              </a:buClr>
              <a:buSzPct val="65000"/>
              <a:defRPr/>
            </a:pPr>
            <a:endParaRPr lang="en-US" sz="1600" kern="0" dirty="0">
              <a:solidFill>
                <a:srgbClr val="FF0000"/>
              </a:solidFill>
              <a:cs typeface="Arial" panose="020B0604020202020204"/>
            </a:endParaRPr>
          </a:p>
        </p:txBody>
      </p:sp>
    </p:spTree>
    <p:extLst>
      <p:ext uri="{BB962C8B-B14F-4D97-AF65-F5344CB8AC3E}">
        <p14:creationId xmlns:p14="http://schemas.microsoft.com/office/powerpoint/2010/main" val="2777171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Process Safeguards</a:t>
            </a:r>
            <a:br>
              <a:rPr lang="en-US" dirty="0"/>
            </a:br>
            <a:br>
              <a:rPr lang="en-US" dirty="0"/>
            </a:br>
            <a:r>
              <a:rPr lang="en-US" dirty="0"/>
              <a:t>Samuel DeBose</a:t>
            </a:r>
            <a:br>
              <a:rPr lang="en-US" dirty="0"/>
            </a:br>
            <a:endParaRPr lang="en-US" dirty="0">
              <a:solidFill>
                <a:srgbClr val="FF0000"/>
              </a:solidFill>
            </a:endParaRPr>
          </a:p>
        </p:txBody>
      </p:sp>
    </p:spTree>
    <p:extLst>
      <p:ext uri="{BB962C8B-B14F-4D97-AF65-F5344CB8AC3E}">
        <p14:creationId xmlns:p14="http://schemas.microsoft.com/office/powerpoint/2010/main" val="3029244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49FC6-1ACC-4F9C-95E9-0CAB8BF80CF1}"/>
              </a:ext>
            </a:extLst>
          </p:cNvPr>
          <p:cNvSpPr>
            <a:spLocks noGrp="1"/>
          </p:cNvSpPr>
          <p:nvPr>
            <p:ph idx="1"/>
          </p:nvPr>
        </p:nvSpPr>
        <p:spPr>
          <a:xfrm>
            <a:off x="557228" y="1344585"/>
            <a:ext cx="11133648" cy="5043461"/>
          </a:xfrm>
        </p:spPr>
        <p:txBody>
          <a:bodyPr anchor="t"/>
          <a:lstStyle/>
          <a:p>
            <a:pPr marL="285750" indent="-285750">
              <a:buFont typeface="Courier New" panose="02070309020205020404" pitchFamily="49" charset="0"/>
              <a:buChar char="o"/>
            </a:pPr>
            <a:r>
              <a:rPr lang="en-US" sz="1800" b="1" dirty="0">
                <a:cs typeface="Calibri" panose="020F0502020204030204" pitchFamily="34" charset="0"/>
              </a:rPr>
              <a:t>Code of Conduct </a:t>
            </a:r>
          </a:p>
          <a:p>
            <a:pPr lvl="3">
              <a:buClrTx/>
            </a:pPr>
            <a:r>
              <a:rPr lang="en-US" dirty="0">
                <a:cs typeface="Calibri" panose="020F0502020204030204" pitchFamily="34" charset="0"/>
              </a:rPr>
              <a:t>All employees of ESL, any Entergy Operating Company, or any Entergy Competitive Affiliate must adhere to the applicable Affiliate Rules and Codes of Conduct</a:t>
            </a:r>
          </a:p>
          <a:p>
            <a:pPr lvl="3">
              <a:buClrTx/>
            </a:pPr>
            <a:r>
              <a:rPr lang="en-US" dirty="0">
                <a:cs typeface="Calibri" panose="020F0502020204030204" pitchFamily="34" charset="0"/>
              </a:rPr>
              <a:t>Links are provided on the EAL CCCT RFP website</a:t>
            </a:r>
          </a:p>
          <a:p>
            <a:pPr lvl="1">
              <a:spcBef>
                <a:spcPts val="0"/>
              </a:spcBef>
              <a:spcAft>
                <a:spcPts val="0"/>
              </a:spcAft>
              <a:buClrTx/>
            </a:pPr>
            <a:endParaRPr lang="en-US" sz="1400" dirty="0">
              <a:cs typeface="Calibri" panose="020F0502020204030204" pitchFamily="34" charset="0"/>
            </a:endParaRPr>
          </a:p>
          <a:p>
            <a:pPr marL="285750" indent="-285750">
              <a:buFont typeface="Courier New" panose="02070309020205020404" pitchFamily="49" charset="0"/>
              <a:buChar char="o"/>
            </a:pPr>
            <a:r>
              <a:rPr lang="en-US" sz="1800" b="1" dirty="0">
                <a:cs typeface="Calibri" panose="020F0502020204030204" pitchFamily="34" charset="0"/>
              </a:rPr>
              <a:t>Additional Protocols</a:t>
            </a:r>
          </a:p>
          <a:p>
            <a:pPr lvl="3">
              <a:buClrTx/>
            </a:pPr>
            <a:r>
              <a:rPr lang="en-US" dirty="0">
                <a:cs typeface="Calibri" panose="020F0502020204030204" pitchFamily="34" charset="0"/>
              </a:rPr>
              <a:t>Each EAL CCCT RFP Evaluation Team is made up of designated personnel</a:t>
            </a:r>
          </a:p>
          <a:p>
            <a:pPr lvl="4">
              <a:buClrTx/>
            </a:pPr>
            <a:r>
              <a:rPr lang="en-US" dirty="0">
                <a:cs typeface="Calibri" panose="020F0502020204030204" pitchFamily="34" charset="0"/>
              </a:rPr>
              <a:t>Team composition is overseen by the IM</a:t>
            </a:r>
          </a:p>
          <a:p>
            <a:pPr lvl="3">
              <a:buClrTx/>
            </a:pPr>
            <a:r>
              <a:rPr lang="en-US" dirty="0">
                <a:cs typeface="Calibri" panose="020F0502020204030204" pitchFamily="34" charset="0"/>
              </a:rPr>
              <a:t>ESL personnel involved with the EAL CCCT RFP adhere to the provisions of a confidentiality acknowledgement that governs access to and use of proposal information and related documents</a:t>
            </a:r>
          </a:p>
          <a:p>
            <a:pPr lvl="1">
              <a:buClrTx/>
            </a:pPr>
            <a:endParaRPr lang="en-US" sz="1400" dirty="0">
              <a:cs typeface="Calibri" panose="020F0502020204030204" pitchFamily="34" charset="0"/>
            </a:endParaRPr>
          </a:p>
          <a:p>
            <a:pPr marL="285750" indent="-285750">
              <a:buFont typeface="Courier New" panose="02070309020205020404" pitchFamily="49" charset="0"/>
              <a:buChar char="o"/>
            </a:pPr>
            <a:r>
              <a:rPr lang="en-US" sz="1800" b="1" dirty="0">
                <a:cs typeface="Calibri" panose="020F0502020204030204" pitchFamily="34" charset="0"/>
              </a:rPr>
              <a:t>RFP Process Design and Implementation </a:t>
            </a:r>
          </a:p>
          <a:p>
            <a:pPr lvl="3">
              <a:buClrTx/>
            </a:pPr>
            <a:r>
              <a:rPr lang="en-US" dirty="0">
                <a:cs typeface="Calibri" panose="020F0502020204030204" pitchFamily="34" charset="0"/>
              </a:rPr>
              <a:t>The RFP process has been designed to assure fair and impartial treatment of all Bidders</a:t>
            </a:r>
          </a:p>
          <a:p>
            <a:pPr lvl="1"/>
            <a:endParaRPr lang="en-US" sz="1400" dirty="0">
              <a:cs typeface="Calibri" panose="020F0502020204030204" pitchFamily="34" charset="0"/>
            </a:endParaRPr>
          </a:p>
          <a:p>
            <a:pPr marL="285750" indent="-285750">
              <a:buFont typeface="Courier New" panose="02070309020205020404" pitchFamily="49" charset="0"/>
              <a:buChar char="o"/>
            </a:pPr>
            <a:r>
              <a:rPr lang="en-US" sz="1800" b="1" dirty="0">
                <a:cs typeface="Calibri" panose="020F0502020204030204" pitchFamily="34" charset="0"/>
              </a:rPr>
              <a:t>Stakeholder Participation</a:t>
            </a:r>
          </a:p>
          <a:p>
            <a:pPr lvl="3">
              <a:buClrTx/>
            </a:pPr>
            <a:r>
              <a:rPr lang="en-US" dirty="0">
                <a:cs typeface="Calibri"/>
              </a:rPr>
              <a:t>RFP is posted on ESL’s public EAL CCCT RFP website and is publicized to encourage robust market participation</a:t>
            </a:r>
            <a:endParaRPr lang="en-US" dirty="0">
              <a:cs typeface="Calibri" panose="020F0502020204030204" pitchFamily="34" charset="0"/>
            </a:endParaRPr>
          </a:p>
          <a:p>
            <a:pPr lvl="3">
              <a:buClrTx/>
            </a:pPr>
            <a:r>
              <a:rPr lang="en-US" dirty="0">
                <a:cs typeface="Calibri"/>
              </a:rPr>
              <a:t>Bidders Conference and Q&amp;A Session</a:t>
            </a:r>
          </a:p>
          <a:p>
            <a:pPr lvl="3">
              <a:buClrTx/>
            </a:pPr>
            <a:r>
              <a:rPr lang="en-US" dirty="0">
                <a:cs typeface="Calibri"/>
              </a:rPr>
              <a:t>Potential Bidders provided opportunities to ask questions and seek clarification on the RFP process</a:t>
            </a:r>
          </a:p>
          <a:p>
            <a:endParaRPr lang="en-US" sz="1600" dirty="0"/>
          </a:p>
        </p:txBody>
      </p:sp>
      <p:sp>
        <p:nvSpPr>
          <p:cNvPr id="5" name="Title 4">
            <a:extLst>
              <a:ext uri="{FF2B5EF4-FFF2-40B4-BE49-F238E27FC236}">
                <a16:creationId xmlns:a16="http://schemas.microsoft.com/office/drawing/2014/main" id="{7DDF54AA-37A2-8A8B-8ED8-DE4A7737AD47}"/>
              </a:ext>
            </a:extLst>
          </p:cNvPr>
          <p:cNvSpPr>
            <a:spLocks noGrp="1"/>
          </p:cNvSpPr>
          <p:nvPr>
            <p:ph type="title"/>
          </p:nvPr>
        </p:nvSpPr>
        <p:spPr>
          <a:xfrm>
            <a:off x="557228" y="201585"/>
            <a:ext cx="11053191" cy="1143000"/>
          </a:xfrm>
        </p:spPr>
        <p:txBody>
          <a:bodyPr/>
          <a:lstStyle/>
          <a:p>
            <a:r>
              <a:rPr lang="en-US" i="1">
                <a:solidFill>
                  <a:schemeClr val="bg2"/>
                </a:solidFill>
              </a:rPr>
              <a:t>Process Safeguards</a:t>
            </a:r>
          </a:p>
        </p:txBody>
      </p:sp>
    </p:spTree>
    <p:extLst>
      <p:ext uri="{BB962C8B-B14F-4D97-AF65-F5344CB8AC3E}">
        <p14:creationId xmlns:p14="http://schemas.microsoft.com/office/powerpoint/2010/main" val="370647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Q&amp;A Session</a:t>
            </a:r>
            <a:br>
              <a:rPr lang="en-US" sz="1600" dirty="0"/>
            </a:br>
            <a:br>
              <a:rPr lang="en-US" sz="1600" dirty="0"/>
            </a:br>
            <a:r>
              <a:rPr lang="en-US" sz="1600" dirty="0"/>
              <a:t>Submit questions to the Bid Event Coordinator at </a:t>
            </a:r>
            <a:r>
              <a:rPr lang="en-US" sz="1600" kern="0" dirty="0">
                <a:solidFill>
                  <a:srgbClr val="0000FF"/>
                </a:solidFill>
                <a:latin typeface="+mn-lt"/>
                <a:ea typeface="+mn-ea"/>
                <a:cs typeface="+mn-cs"/>
                <a:hlinkClick r:id="rId2"/>
              </a:rPr>
              <a:t>ealrfp@entergy.com</a:t>
            </a:r>
            <a:r>
              <a:rPr lang="en-US" sz="1600" dirty="0"/>
              <a:t>. </a:t>
            </a:r>
            <a:br>
              <a:rPr lang="en-US" sz="1600" dirty="0"/>
            </a:br>
            <a:br>
              <a:rPr lang="en-US" sz="1600" dirty="0"/>
            </a:br>
            <a:br>
              <a:rPr lang="en-US" sz="1600" dirty="0"/>
            </a:br>
            <a:br>
              <a:rPr lang="en-US" sz="1600" dirty="0"/>
            </a:br>
            <a:endParaRPr lang="en-US" sz="1600" dirty="0">
              <a:solidFill>
                <a:srgbClr val="FF0000"/>
              </a:solidFill>
            </a:endParaRPr>
          </a:p>
        </p:txBody>
      </p:sp>
    </p:spTree>
    <p:extLst>
      <p:ext uri="{BB962C8B-B14F-4D97-AF65-F5344CB8AC3E}">
        <p14:creationId xmlns:p14="http://schemas.microsoft.com/office/powerpoint/2010/main" val="30594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BC91A75-A4F5-4212-A609-E2415A81A388}"/>
              </a:ext>
            </a:extLst>
          </p:cNvPr>
          <p:cNvSpPr/>
          <p:nvPr/>
        </p:nvSpPr>
        <p:spPr>
          <a:xfrm>
            <a:off x="330507" y="751331"/>
            <a:ext cx="5810770" cy="2815057"/>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dirty="0">
                <a:solidFill>
                  <a:schemeClr val="tx1"/>
                </a:solidFill>
              </a:rPr>
              <a:t>Entergy Presenters</a:t>
            </a:r>
          </a:p>
          <a:p>
            <a:pPr algn="ctr"/>
            <a:endParaRPr lang="en-US" dirty="0">
              <a:solidFill>
                <a:schemeClr val="tx1"/>
              </a:solidFill>
            </a:endParaRPr>
          </a:p>
          <a:p>
            <a:pPr lvl="1" fontAlgn="base">
              <a:spcBef>
                <a:spcPct val="20000"/>
              </a:spcBef>
              <a:spcAft>
                <a:spcPct val="0"/>
              </a:spcAft>
              <a:buClr>
                <a:sysClr val="windowText" lastClr="000000"/>
              </a:buClr>
              <a:buSzPct val="65000"/>
              <a:defRPr/>
            </a:pPr>
            <a:r>
              <a:rPr lang="en-US" sz="1400" kern="0" dirty="0">
                <a:solidFill>
                  <a:schemeClr val="tx1"/>
                </a:solidFill>
              </a:rPr>
              <a:t>Samuel DeBose 		RFP Administration Team</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Matt Neyland		Viability Assessment Team</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Jadd Al-Nahhas		Economic Evaluation Team </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Michael Krupa		Transmission Evaluation Team </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David Batten		Accounting Evaluation Team</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Laura Hamner		Credit Evaluation Team </a:t>
            </a:r>
            <a:endParaRPr lang="en-US" sz="1400" kern="0" dirty="0">
              <a:solidFill>
                <a:schemeClr val="tx1"/>
              </a:solidFill>
              <a:cs typeface="Arial"/>
            </a:endParaRPr>
          </a:p>
        </p:txBody>
      </p:sp>
      <p:sp>
        <p:nvSpPr>
          <p:cNvPr id="6" name="Rectangle: Rounded Corners 5">
            <a:extLst>
              <a:ext uri="{FF2B5EF4-FFF2-40B4-BE49-F238E27FC236}">
                <a16:creationId xmlns:a16="http://schemas.microsoft.com/office/drawing/2014/main" id="{69FC93CB-7049-433E-8F4A-2940F2887511}"/>
              </a:ext>
            </a:extLst>
          </p:cNvPr>
          <p:cNvSpPr/>
          <p:nvPr/>
        </p:nvSpPr>
        <p:spPr>
          <a:xfrm>
            <a:off x="6243979" y="740978"/>
            <a:ext cx="5838530" cy="2815057"/>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dirty="0">
                <a:solidFill>
                  <a:schemeClr val="tx1"/>
                </a:solidFill>
              </a:rPr>
              <a:t>Additional Entergy Participants</a:t>
            </a:r>
          </a:p>
          <a:p>
            <a:pPr algn="ctr"/>
            <a:endParaRPr lang="en-US" dirty="0">
              <a:solidFill>
                <a:schemeClr val="tx1"/>
              </a:solidFill>
            </a:endParaRPr>
          </a:p>
          <a:p>
            <a:pPr lvl="1" fontAlgn="base">
              <a:spcBef>
                <a:spcPct val="20000"/>
              </a:spcBef>
              <a:spcAft>
                <a:spcPct val="0"/>
              </a:spcAft>
              <a:buClr>
                <a:sysClr val="windowText" lastClr="000000"/>
              </a:buClr>
              <a:buSzPct val="65000"/>
              <a:defRPr/>
            </a:pPr>
            <a:r>
              <a:rPr lang="en-US" sz="1400" kern="0" dirty="0">
                <a:solidFill>
                  <a:schemeClr val="tx1"/>
                </a:solidFill>
              </a:rPr>
              <a:t>John 	Stringer 		ESL Counsel</a:t>
            </a:r>
            <a:endParaRPr lang="en-US" sz="1400" kern="0" dirty="0">
              <a:solidFill>
                <a:schemeClr val="tx1"/>
              </a:solidFill>
              <a:cs typeface="Arial"/>
            </a:endParaRPr>
          </a:p>
          <a:p>
            <a:pPr lvl="1">
              <a:spcBef>
                <a:spcPct val="20000"/>
              </a:spcBef>
              <a:spcAft>
                <a:spcPct val="0"/>
              </a:spcAft>
              <a:defRPr/>
            </a:pPr>
            <a:r>
              <a:rPr lang="en-US" sz="1400" kern="0" dirty="0">
                <a:solidFill>
                  <a:schemeClr val="tx1"/>
                </a:solidFill>
              </a:rPr>
              <a:t>Jeremy Vanderloo         	ESL Counsel</a:t>
            </a:r>
            <a:endParaRPr lang="en-US" sz="1400" kern="0" dirty="0">
              <a:solidFill>
                <a:schemeClr val="tx1"/>
              </a:solidFill>
              <a:cs typeface="Arial"/>
            </a:endParaRPr>
          </a:p>
          <a:p>
            <a:pPr lvl="1">
              <a:spcBef>
                <a:spcPct val="20000"/>
              </a:spcBef>
              <a:spcAft>
                <a:spcPct val="0"/>
              </a:spcAft>
              <a:defRPr/>
            </a:pPr>
            <a:r>
              <a:rPr lang="en-US" sz="1400" kern="0" dirty="0">
                <a:solidFill>
                  <a:schemeClr val="tx1"/>
                </a:solidFill>
              </a:rPr>
              <a:t>James Miller		ESL Counsel</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Landon Eskew 		ELL Resource Planning</a:t>
            </a:r>
            <a:endParaRPr lang="en-US" sz="1400" kern="0" dirty="0">
              <a:solidFill>
                <a:schemeClr val="tx1"/>
              </a:solidFill>
              <a:cs typeface="Arial"/>
            </a:endParaRPr>
          </a:p>
          <a:p>
            <a:pPr lvl="1" fontAlgn="base">
              <a:spcBef>
                <a:spcPct val="20000"/>
              </a:spcBef>
              <a:spcAft>
                <a:spcPct val="0"/>
              </a:spcAft>
              <a:buClr>
                <a:sysClr val="windowText" lastClr="000000"/>
              </a:buClr>
              <a:buSzPct val="65000"/>
              <a:defRPr/>
            </a:pPr>
            <a:r>
              <a:rPr lang="en-US" sz="1400" kern="0" dirty="0">
                <a:solidFill>
                  <a:schemeClr val="tx1"/>
                </a:solidFill>
              </a:rPr>
              <a:t>Joshua Hancock		ELL Resource Planning </a:t>
            </a:r>
            <a:endParaRPr lang="en-US" sz="1400" kern="0" dirty="0">
              <a:solidFill>
                <a:schemeClr val="tx1"/>
              </a:solidFill>
              <a:cs typeface="Arial"/>
            </a:endParaRPr>
          </a:p>
          <a:p>
            <a:pPr lvl="1">
              <a:spcBef>
                <a:spcPct val="20000"/>
              </a:spcBef>
              <a:spcAft>
                <a:spcPct val="0"/>
              </a:spcAft>
              <a:buClr>
                <a:sysClr val="windowText" lastClr="000000"/>
              </a:buClr>
              <a:buSzPct val="65000"/>
              <a:defRPr/>
            </a:pPr>
            <a:r>
              <a:rPr lang="en-US" sz="1400" kern="0" dirty="0">
                <a:solidFill>
                  <a:schemeClr val="tx1"/>
                </a:solidFill>
              </a:rPr>
              <a:t>Katelynn Cadwallader	ELL Resource Planning</a:t>
            </a:r>
            <a:endParaRPr lang="en-US" sz="1400" kern="0" dirty="0">
              <a:solidFill>
                <a:schemeClr val="tx1"/>
              </a:solidFill>
              <a:cs typeface="Arial"/>
            </a:endParaRPr>
          </a:p>
          <a:p>
            <a:pPr lvl="1">
              <a:spcBef>
                <a:spcPct val="20000"/>
              </a:spcBef>
              <a:defRPr/>
            </a:pPr>
            <a:r>
              <a:rPr lang="en-US" sz="1400" kern="0" dirty="0">
                <a:solidFill>
                  <a:schemeClr val="tx1"/>
                </a:solidFill>
                <a:cs typeface="Arial"/>
              </a:rPr>
              <a:t>Tiedra Lewis 		RFP Administration Team</a:t>
            </a:r>
          </a:p>
          <a:p>
            <a:pPr lvl="1">
              <a:spcBef>
                <a:spcPct val="20000"/>
              </a:spcBef>
              <a:spcAft>
                <a:spcPct val="0"/>
              </a:spcAft>
              <a:buClr>
                <a:sysClr val="windowText" lastClr="000000"/>
              </a:buClr>
              <a:buSzPct val="65000"/>
              <a:defRPr/>
            </a:pPr>
            <a:r>
              <a:rPr lang="en-US" sz="1400" kern="0" dirty="0">
                <a:solidFill>
                  <a:schemeClr val="tx1"/>
                </a:solidFill>
                <a:cs typeface="Arial"/>
              </a:rPr>
              <a:t>Evaluation Teams</a:t>
            </a:r>
            <a:endParaRPr lang="en-US" sz="1400" kern="0" dirty="0">
              <a:solidFill>
                <a:schemeClr val="tx1"/>
              </a:solidFill>
            </a:endParaRPr>
          </a:p>
        </p:txBody>
      </p:sp>
      <p:sp>
        <p:nvSpPr>
          <p:cNvPr id="9" name="Rectangle: Rounded Corners 8">
            <a:extLst>
              <a:ext uri="{FF2B5EF4-FFF2-40B4-BE49-F238E27FC236}">
                <a16:creationId xmlns:a16="http://schemas.microsoft.com/office/drawing/2014/main" id="{22E447D8-0070-4D81-A70E-A807B98CDD4A}"/>
              </a:ext>
            </a:extLst>
          </p:cNvPr>
          <p:cNvSpPr/>
          <p:nvPr/>
        </p:nvSpPr>
        <p:spPr>
          <a:xfrm>
            <a:off x="3327274" y="3849228"/>
            <a:ext cx="5756434" cy="2177806"/>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solidFill>
                  <a:schemeClr val="tx1"/>
                </a:solidFill>
              </a:rPr>
              <a:t>Independent Monitor</a:t>
            </a:r>
          </a:p>
          <a:p>
            <a:pPr algn="ctr"/>
            <a:endParaRPr lang="en-US">
              <a:solidFill>
                <a:schemeClr val="tx1"/>
              </a:solidFill>
            </a:endParaRPr>
          </a:p>
          <a:p>
            <a:pPr algn="ctr"/>
            <a:r>
              <a:rPr lang="en-US" sz="1400">
                <a:solidFill>
                  <a:schemeClr val="tx1"/>
                </a:solidFill>
              </a:rPr>
              <a:t>Wayne Oliver	Merrimack Energy Group, Inc</a:t>
            </a:r>
            <a:r>
              <a:rPr lang="en-US">
                <a:solidFill>
                  <a:schemeClr val="tx1"/>
                </a:solidFill>
              </a:rPr>
              <a:t>.</a:t>
            </a:r>
          </a:p>
          <a:p>
            <a:pPr algn="ctr"/>
            <a:endParaRPr lang="en-US" sz="1400">
              <a:solidFill>
                <a:schemeClr val="tx1"/>
              </a:solidFill>
            </a:endParaRPr>
          </a:p>
          <a:p>
            <a:pPr algn="ctr"/>
            <a:r>
              <a:rPr lang="en-US" sz="1400">
                <a:solidFill>
                  <a:schemeClr val="tx1"/>
                </a:solidFill>
              </a:rPr>
              <a:t>Keith Oliver	Merrimack Energy Group, Inc.</a:t>
            </a:r>
          </a:p>
        </p:txBody>
      </p:sp>
      <p:sp>
        <p:nvSpPr>
          <p:cNvPr id="3" name="TextBox 2">
            <a:extLst>
              <a:ext uri="{FF2B5EF4-FFF2-40B4-BE49-F238E27FC236}">
                <a16:creationId xmlns:a16="http://schemas.microsoft.com/office/drawing/2014/main" id="{EFCAEF49-B05F-A858-38EC-4E825ED35EA5}"/>
              </a:ext>
            </a:extLst>
          </p:cNvPr>
          <p:cNvSpPr txBox="1"/>
          <p:nvPr/>
        </p:nvSpPr>
        <p:spPr>
          <a:xfrm>
            <a:off x="109491" y="104332"/>
            <a:ext cx="6096000" cy="646331"/>
          </a:xfrm>
          <a:prstGeom prst="rect">
            <a:avLst/>
          </a:prstGeom>
          <a:noFill/>
        </p:spPr>
        <p:txBody>
          <a:bodyPr wrap="square">
            <a:spAutoFit/>
          </a:bodyPr>
          <a:lstStyle/>
          <a:p>
            <a:r>
              <a:rPr kumimoji="0" lang="en-US" sz="3600" b="1" i="1" u="none" strike="noStrike" kern="1200" cap="none" spc="0" normalizeH="0" baseline="0" noProof="0">
                <a:ln>
                  <a:noFill/>
                </a:ln>
                <a:solidFill>
                  <a:srgbClr val="FF1A58"/>
                </a:solidFill>
                <a:effectLst/>
                <a:uLnTx/>
                <a:uFillTx/>
                <a:latin typeface="Arial" panose="020B0604020202020204"/>
                <a:ea typeface="+mj-ea"/>
                <a:cs typeface="+mj-cs"/>
              </a:rPr>
              <a:t>Introductions</a:t>
            </a:r>
            <a:endParaRPr lang="en-US"/>
          </a:p>
        </p:txBody>
      </p:sp>
    </p:spTree>
    <p:extLst>
      <p:ext uri="{BB962C8B-B14F-4D97-AF65-F5344CB8AC3E}">
        <p14:creationId xmlns:p14="http://schemas.microsoft.com/office/powerpoint/2010/main" val="3324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RFP Scope Summary, Schedule</a:t>
            </a:r>
            <a:br>
              <a:rPr lang="en-US" dirty="0"/>
            </a:br>
            <a:br>
              <a:rPr lang="en-US" dirty="0"/>
            </a:br>
            <a:endParaRPr lang="en-US" dirty="0"/>
          </a:p>
        </p:txBody>
      </p:sp>
    </p:spTree>
    <p:extLst>
      <p:ext uri="{BB962C8B-B14F-4D97-AF65-F5344CB8AC3E}">
        <p14:creationId xmlns:p14="http://schemas.microsoft.com/office/powerpoint/2010/main" val="416753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C108-5F07-4FC1-BA28-EEEE62248408}"/>
              </a:ext>
            </a:extLst>
          </p:cNvPr>
          <p:cNvSpPr>
            <a:spLocks noGrp="1"/>
          </p:cNvSpPr>
          <p:nvPr>
            <p:ph type="title"/>
          </p:nvPr>
        </p:nvSpPr>
        <p:spPr>
          <a:xfrm>
            <a:off x="323371" y="-241184"/>
            <a:ext cx="11053191" cy="1143000"/>
          </a:xfrm>
        </p:spPr>
        <p:txBody>
          <a:bodyPr/>
          <a:lstStyle/>
          <a:p>
            <a:r>
              <a:rPr lang="en-US" i="1" dirty="0">
                <a:solidFill>
                  <a:schemeClr val="bg2"/>
                </a:solidFill>
              </a:rPr>
              <a:t>RFP Scope Summary</a:t>
            </a:r>
            <a:br>
              <a:rPr lang="en-US" dirty="0"/>
            </a:br>
            <a:endParaRPr lang="en-US" sz="1600" dirty="0"/>
          </a:p>
        </p:txBody>
      </p:sp>
      <p:graphicFrame>
        <p:nvGraphicFramePr>
          <p:cNvPr id="3" name="Table 2">
            <a:extLst>
              <a:ext uri="{FF2B5EF4-FFF2-40B4-BE49-F238E27FC236}">
                <a16:creationId xmlns:a16="http://schemas.microsoft.com/office/drawing/2014/main" id="{39C9C167-C484-C224-1D92-06147F2AB9AD}"/>
              </a:ext>
            </a:extLst>
          </p:cNvPr>
          <p:cNvGraphicFramePr>
            <a:graphicFrameLocks noGrp="1"/>
          </p:cNvGraphicFramePr>
          <p:nvPr>
            <p:extLst>
              <p:ext uri="{D42A27DB-BD31-4B8C-83A1-F6EECF244321}">
                <p14:modId xmlns:p14="http://schemas.microsoft.com/office/powerpoint/2010/main" val="34129023"/>
              </p:ext>
            </p:extLst>
          </p:nvPr>
        </p:nvGraphicFramePr>
        <p:xfrm>
          <a:off x="323371" y="485960"/>
          <a:ext cx="10640382" cy="5886079"/>
        </p:xfrm>
        <a:graphic>
          <a:graphicData uri="http://schemas.openxmlformats.org/drawingml/2006/table">
            <a:tbl>
              <a:tblPr/>
              <a:tblGrid>
                <a:gridCol w="2735575">
                  <a:extLst>
                    <a:ext uri="{9D8B030D-6E8A-4147-A177-3AD203B41FA5}">
                      <a16:colId xmlns:a16="http://schemas.microsoft.com/office/drawing/2014/main" val="2742595740"/>
                    </a:ext>
                  </a:extLst>
                </a:gridCol>
                <a:gridCol w="7904807">
                  <a:extLst>
                    <a:ext uri="{9D8B030D-6E8A-4147-A177-3AD203B41FA5}">
                      <a16:colId xmlns:a16="http://schemas.microsoft.com/office/drawing/2014/main" val="161593596"/>
                    </a:ext>
                  </a:extLst>
                </a:gridCol>
              </a:tblGrid>
              <a:tr h="307409">
                <a:tc>
                  <a:txBody>
                    <a:bodyPr/>
                    <a:lstStyle/>
                    <a:p>
                      <a:pPr algn="ctr" fontAlgn="base"/>
                      <a:r>
                        <a:rPr lang="en-US" sz="1400" b="1" i="0">
                          <a:solidFill>
                            <a:srgbClr val="FFFFFF"/>
                          </a:solidFill>
                          <a:effectLst/>
                          <a:latin typeface="Arial"/>
                        </a:rPr>
                        <a:t>Scope Item​</a:t>
                      </a:r>
                      <a:endParaRPr lang="en-US" sz="1700" b="1" i="0">
                        <a:solidFill>
                          <a:srgbClr val="FFFFFF"/>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31166"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400" b="1" i="0">
                          <a:solidFill>
                            <a:srgbClr val="FFFFFF"/>
                          </a:solidFill>
                          <a:effectLst/>
                          <a:latin typeface="Arial"/>
                        </a:rPr>
                        <a:t>Developmental Long-Term Capacity and Energy​</a:t>
                      </a:r>
                      <a:endParaRPr lang="en-US" sz="1700" b="1" i="0">
                        <a:solidFill>
                          <a:srgbClr val="FFFFFF"/>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31166" cap="flat" cmpd="sng" algn="ctr">
                      <a:solidFill>
                        <a:srgbClr val="FFFFFF"/>
                      </a:solidFill>
                      <a:prstDash val="solid"/>
                      <a:round/>
                      <a:headEnd type="none" w="med" len="med"/>
                      <a:tailEnd type="none" w="med" len="med"/>
                    </a:lnB>
                    <a:solidFill>
                      <a:srgbClr val="6E6E6E"/>
                    </a:solidFill>
                  </a:tcPr>
                </a:tc>
                <a:extLst>
                  <a:ext uri="{0D108BD9-81ED-4DB2-BD59-A6C34878D82A}">
                    <a16:rowId xmlns:a16="http://schemas.microsoft.com/office/drawing/2014/main" val="4063597613"/>
                  </a:ext>
                </a:extLst>
              </a:tr>
              <a:tr h="307409">
                <a:tc>
                  <a:txBody>
                    <a:bodyPr/>
                    <a:lstStyle/>
                    <a:p>
                      <a:pPr algn="l" fontAlgn="base"/>
                      <a:r>
                        <a:rPr lang="en-US" sz="1400" b="0" i="0">
                          <a:solidFill>
                            <a:srgbClr val="000000"/>
                          </a:solidFill>
                          <a:effectLst/>
                          <a:latin typeface="Arial"/>
                        </a:rPr>
                        <a:t>Target Start (COD) Date​</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31166"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tc>
                  <a:txBody>
                    <a:bodyPr/>
                    <a:lstStyle/>
                    <a:p>
                      <a:pPr algn="l" fontAlgn="base"/>
                      <a:r>
                        <a:rPr lang="en-US" sz="1400" b="0" i="0" u="none" strike="noStrike" dirty="0">
                          <a:solidFill>
                            <a:srgbClr val="000000"/>
                          </a:solidFill>
                          <a:effectLst/>
                          <a:latin typeface="+mn-lt"/>
                        </a:rPr>
                        <a:t>The Guaranteed Substantial Completion Date (BOT) and Guaranteed Commercial Operation Date (PPA &amp; Tolls) must be no earlier than May 2030 and no later than May 2032, EAL's preference would be on or before May 2031. </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31166"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826863353"/>
                  </a:ext>
                </a:extLst>
              </a:tr>
              <a:tr h="307409">
                <a:tc>
                  <a:txBody>
                    <a:bodyPr/>
                    <a:lstStyle/>
                    <a:p>
                      <a:pPr algn="l" fontAlgn="base"/>
                      <a:r>
                        <a:rPr lang="en-US" sz="1400" b="0" i="0">
                          <a:solidFill>
                            <a:srgbClr val="000000"/>
                          </a:solidFill>
                          <a:effectLst/>
                          <a:latin typeface="Arial"/>
                        </a:rPr>
                        <a:t>Eligible Resources​</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tc>
                  <a:txBody>
                    <a:bodyPr/>
                    <a:lstStyle/>
                    <a:p>
                      <a:pPr algn="l" fontAlgn="base"/>
                      <a:r>
                        <a:rPr lang="en-US" sz="1400" b="0" i="0" dirty="0">
                          <a:solidFill>
                            <a:srgbClr val="000000"/>
                          </a:solidFill>
                          <a:effectLst/>
                          <a:latin typeface="Arial"/>
                        </a:rPr>
                        <a:t>Developmental​</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773432559"/>
                  </a:ext>
                </a:extLst>
              </a:tr>
              <a:tr h="746565">
                <a:tc>
                  <a:txBody>
                    <a:bodyPr/>
                    <a:lstStyle/>
                    <a:p>
                      <a:pPr algn="l" fontAlgn="base"/>
                      <a:r>
                        <a:rPr lang="en-US" sz="1400" b="0" i="0">
                          <a:solidFill>
                            <a:srgbClr val="000000"/>
                          </a:solidFill>
                          <a:effectLst/>
                          <a:latin typeface="Arial"/>
                        </a:rPr>
                        <a:t>Eligible Technology​</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tc>
                  <a:txBody>
                    <a:bodyPr/>
                    <a:lstStyle/>
                    <a:p>
                      <a:pPr algn="l" fontAlgn="base"/>
                      <a:r>
                        <a:rPr lang="en-US" sz="1400" b="0" i="0">
                          <a:solidFill>
                            <a:srgbClr val="000000"/>
                          </a:solidFill>
                          <a:effectLst/>
                          <a:latin typeface="Arial"/>
                        </a:rPr>
                        <a:t>Commercially-proven CCCT technology with the ability to operate in base load &amp; load-following roles consistent with MISO operating rules for units expected to provide ancillary services​</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359394856"/>
                  </a:ext>
                </a:extLst>
              </a:tr>
              <a:tr h="818138">
                <a:tc>
                  <a:txBody>
                    <a:bodyPr/>
                    <a:lstStyle/>
                    <a:p>
                      <a:pPr algn="l" fontAlgn="base"/>
                      <a:r>
                        <a:rPr lang="en-US" sz="1400" b="0" i="0" dirty="0">
                          <a:solidFill>
                            <a:srgbClr val="000000"/>
                          </a:solidFill>
                          <a:effectLst/>
                          <a:latin typeface="Arial"/>
                        </a:rPr>
                        <a:t>Location​</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tc>
                  <a:txBody>
                    <a:bodyPr/>
                    <a:lstStyle/>
                    <a:p>
                      <a:pPr algn="l" fontAlgn="base"/>
                      <a:r>
                        <a:rPr lang="en-US" sz="1400" b="1" i="0" dirty="0">
                          <a:solidFill>
                            <a:srgbClr val="000000"/>
                          </a:solidFill>
                          <a:effectLst/>
                          <a:latin typeface="+mn-lt"/>
                        </a:rPr>
                        <a:t>BOT or Self-Build Transactions: </a:t>
                      </a:r>
                      <a:r>
                        <a:rPr lang="en-US" sz="1400" b="0" i="0" dirty="0">
                          <a:solidFill>
                            <a:srgbClr val="000000"/>
                          </a:solidFill>
                          <a:effectLst/>
                          <a:latin typeface="+mn-lt"/>
                        </a:rPr>
                        <a:t>Must be located in Arkansas and interconnected directly to the MISO transmission system in LRZ 8 of MISO South. </a:t>
                      </a:r>
                    </a:p>
                    <a:p>
                      <a:pPr algn="l" fontAlgn="base"/>
                      <a:endParaRPr lang="en-US" sz="1200" b="0" i="0" dirty="0">
                        <a:solidFill>
                          <a:srgbClr val="000000"/>
                        </a:solidFill>
                        <a:effectLst/>
                        <a:latin typeface="+mn-lt"/>
                      </a:endParaRPr>
                    </a:p>
                    <a:p>
                      <a:pPr algn="l" fontAlgn="base"/>
                      <a:r>
                        <a:rPr lang="en-US" sz="1400" b="1" i="0" kern="1200" dirty="0">
                          <a:solidFill>
                            <a:srgbClr val="000000"/>
                          </a:solidFill>
                          <a:effectLst/>
                          <a:latin typeface="+mn-lt"/>
                          <a:ea typeface="+mn-ea"/>
                          <a:cs typeface="+mn-cs"/>
                        </a:rPr>
                        <a:t>PPA &amp; Tolling Transaction: </a:t>
                      </a:r>
                      <a:r>
                        <a:rPr lang="en-US" sz="1400" b="0" i="0" kern="1200" dirty="0">
                          <a:solidFill>
                            <a:srgbClr val="000000"/>
                          </a:solidFill>
                          <a:effectLst/>
                          <a:latin typeface="+mn-lt"/>
                          <a:ea typeface="+mn-ea"/>
                          <a:cs typeface="+mn-cs"/>
                        </a:rPr>
                        <a:t>Must be located in MISO South and interconnected directly to the MISO transmission system in LRZ 8, 9, or 10 of MISO South, EAL’s preference would be for the resource to be located in Arkansas in LRZ 8 of MISO South.</a:t>
                      </a: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791523534"/>
                  </a:ext>
                </a:extLst>
              </a:tr>
              <a:tr h="307409">
                <a:tc>
                  <a:txBody>
                    <a:bodyPr/>
                    <a:lstStyle/>
                    <a:p>
                      <a:pPr algn="l" fontAlgn="base"/>
                      <a:r>
                        <a:rPr lang="en-US" sz="1400" b="0" i="0">
                          <a:solidFill>
                            <a:srgbClr val="000000"/>
                          </a:solidFill>
                          <a:effectLst/>
                          <a:latin typeface="Arial"/>
                        </a:rPr>
                        <a:t>Capacity Sought​</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tc>
                  <a:txBody>
                    <a:bodyPr/>
                    <a:lstStyle/>
                    <a:p>
                      <a:pPr algn="l" fontAlgn="base"/>
                      <a:r>
                        <a:rPr lang="en-US" sz="1400" b="0" i="0" dirty="0">
                          <a:solidFill>
                            <a:srgbClr val="000000"/>
                          </a:solidFill>
                          <a:effectLst/>
                          <a:latin typeface="Arial"/>
                        </a:rPr>
                        <a:t>Up to 800 MW ​ (600MW Min – 800 MW Max)</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2819722540"/>
                  </a:ext>
                </a:extLst>
              </a:tr>
              <a:tr h="307409">
                <a:tc>
                  <a:txBody>
                    <a:bodyPr/>
                    <a:lstStyle/>
                    <a:p>
                      <a:pPr algn="l" fontAlgn="base"/>
                      <a:r>
                        <a:rPr lang="en-US" sz="1400" b="0" i="0">
                          <a:solidFill>
                            <a:srgbClr val="000000"/>
                          </a:solidFill>
                          <a:effectLst/>
                          <a:latin typeface="Arial"/>
                        </a:rPr>
                        <a:t>Product Categories​</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tc>
                  <a:txBody>
                    <a:bodyPr/>
                    <a:lstStyle/>
                    <a:p>
                      <a:pPr algn="l" fontAlgn="base"/>
                      <a:r>
                        <a:rPr lang="en-US" sz="1400" b="0" i="0" dirty="0">
                          <a:solidFill>
                            <a:srgbClr val="000000"/>
                          </a:solidFill>
                          <a:effectLst/>
                          <a:latin typeface="Arial"/>
                        </a:rPr>
                        <a:t>Acquisition, PPA, or Tolling Agreement (Unit Contingent)​</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2369357551"/>
                  </a:ext>
                </a:extLst>
              </a:tr>
              <a:tr h="307409">
                <a:tc>
                  <a:txBody>
                    <a:bodyPr/>
                    <a:lstStyle/>
                    <a:p>
                      <a:pPr algn="l" fontAlgn="base"/>
                      <a:r>
                        <a:rPr lang="en-US" sz="1400" b="0" i="0">
                          <a:solidFill>
                            <a:srgbClr val="000000"/>
                          </a:solidFill>
                          <a:effectLst/>
                          <a:latin typeface="Arial"/>
                        </a:rPr>
                        <a:t>Delivery Term​</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tc>
                  <a:txBody>
                    <a:bodyPr/>
                    <a:lstStyle/>
                    <a:p>
                      <a:pPr algn="l" fontAlgn="base"/>
                      <a:r>
                        <a:rPr lang="en-US" sz="1400" b="0" i="0" dirty="0">
                          <a:solidFill>
                            <a:srgbClr val="000000"/>
                          </a:solidFill>
                          <a:effectLst/>
                          <a:latin typeface="Arial"/>
                        </a:rPr>
                        <a:t>20 years (PPA or Tolls)​</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1491859438"/>
                  </a:ext>
                </a:extLst>
              </a:tr>
              <a:tr h="307409">
                <a:tc>
                  <a:txBody>
                    <a:bodyPr/>
                    <a:lstStyle/>
                    <a:p>
                      <a:pPr algn="l" fontAlgn="base"/>
                      <a:r>
                        <a:rPr lang="en-US" sz="1400" b="0" i="0">
                          <a:solidFill>
                            <a:srgbClr val="000000"/>
                          </a:solidFill>
                          <a:effectLst/>
                          <a:latin typeface="Arial"/>
                        </a:rPr>
                        <a:t>Affiliates​</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tc>
                  <a:txBody>
                    <a:bodyPr/>
                    <a:lstStyle/>
                    <a:p>
                      <a:pPr algn="l" fontAlgn="base"/>
                      <a:r>
                        <a:rPr lang="en-US" sz="1400" b="0" i="0" dirty="0">
                          <a:solidFill>
                            <a:srgbClr val="000000"/>
                          </a:solidFill>
                          <a:effectLst/>
                          <a:latin typeface="Arial"/>
                        </a:rPr>
                        <a:t>Ineligible to Participate​</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526901295"/>
                  </a:ext>
                </a:extLst>
              </a:tr>
              <a:tr h="307409">
                <a:tc>
                  <a:txBody>
                    <a:bodyPr/>
                    <a:lstStyle/>
                    <a:p>
                      <a:pPr algn="l" fontAlgn="base"/>
                      <a:r>
                        <a:rPr lang="en-US" sz="1400" b="0" i="0">
                          <a:solidFill>
                            <a:srgbClr val="000000"/>
                          </a:solidFill>
                          <a:effectLst/>
                          <a:latin typeface="Arial"/>
                        </a:rPr>
                        <a:t>Independent Monitor​</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tc>
                  <a:txBody>
                    <a:bodyPr/>
                    <a:lstStyle/>
                    <a:p>
                      <a:pPr algn="l" fontAlgn="base"/>
                      <a:r>
                        <a:rPr lang="en-US" sz="1400" b="0" i="0" dirty="0">
                          <a:solidFill>
                            <a:srgbClr val="000000"/>
                          </a:solidFill>
                          <a:effectLst/>
                          <a:latin typeface="Arial"/>
                        </a:rPr>
                        <a:t>Yes, Merrimack​</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1499152973"/>
                  </a:ext>
                </a:extLst>
              </a:tr>
              <a:tr h="307409">
                <a:tc>
                  <a:txBody>
                    <a:bodyPr/>
                    <a:lstStyle/>
                    <a:p>
                      <a:pPr algn="l" fontAlgn="base"/>
                      <a:r>
                        <a:rPr lang="en-US" sz="1400" b="0" i="0">
                          <a:solidFill>
                            <a:srgbClr val="000000"/>
                          </a:solidFill>
                          <a:effectLst/>
                          <a:latin typeface="Arial"/>
                        </a:rPr>
                        <a:t>Self-Builds​</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tc>
                  <a:txBody>
                    <a:bodyPr/>
                    <a:lstStyle/>
                    <a:p>
                      <a:pPr algn="l" fontAlgn="base"/>
                      <a:r>
                        <a:rPr lang="en-US" sz="1400" b="0" i="0" dirty="0">
                          <a:solidFill>
                            <a:srgbClr val="000000"/>
                          </a:solidFill>
                          <a:effectLst/>
                          <a:latin typeface="Arial"/>
                        </a:rPr>
                        <a:t>Not precluded from participation​</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1088606341"/>
                  </a:ext>
                </a:extLst>
              </a:tr>
              <a:tr h="307409">
                <a:tc>
                  <a:txBody>
                    <a:bodyPr/>
                    <a:lstStyle/>
                    <a:p>
                      <a:pPr algn="l" fontAlgn="base"/>
                      <a:r>
                        <a:rPr lang="en-US" sz="1400" b="0" i="0">
                          <a:solidFill>
                            <a:srgbClr val="000000"/>
                          </a:solidFill>
                          <a:effectLst/>
                          <a:latin typeface="Arial"/>
                        </a:rPr>
                        <a:t>Registration Fee​</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tc>
                  <a:txBody>
                    <a:bodyPr/>
                    <a:lstStyle/>
                    <a:p>
                      <a:pPr algn="l" fontAlgn="base"/>
                      <a:r>
                        <a:rPr lang="en-US" sz="1400" b="0" i="0" dirty="0">
                          <a:solidFill>
                            <a:srgbClr val="000000"/>
                          </a:solidFill>
                          <a:effectLst/>
                          <a:latin typeface="Arial"/>
                        </a:rPr>
                        <a:t>$10,000 per proposal​</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2823098200"/>
                  </a:ext>
                </a:extLst>
              </a:tr>
              <a:tr h="307409">
                <a:tc>
                  <a:txBody>
                    <a:bodyPr/>
                    <a:lstStyle/>
                    <a:p>
                      <a:pPr algn="l" fontAlgn="base"/>
                      <a:r>
                        <a:rPr lang="en-US" sz="1400" b="0" i="0">
                          <a:solidFill>
                            <a:srgbClr val="000000"/>
                          </a:solidFill>
                          <a:effectLst/>
                          <a:latin typeface="Arial"/>
                        </a:rPr>
                        <a:t>MISO Interconnection Queue​</a:t>
                      </a:r>
                      <a:endParaRPr lang="en-US" sz="1700" b="0" i="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tc>
                  <a:txBody>
                    <a:bodyPr/>
                    <a:lstStyle/>
                    <a:p>
                      <a:pPr algn="l" fontAlgn="base"/>
                      <a:r>
                        <a:rPr lang="en-US" sz="1400" b="0" i="0" dirty="0">
                          <a:solidFill>
                            <a:srgbClr val="000000"/>
                          </a:solidFill>
                          <a:effectLst/>
                          <a:latin typeface="Arial"/>
                        </a:rPr>
                        <a:t>DPP-2025-Cycle or earlier​</a:t>
                      </a:r>
                      <a:r>
                        <a:rPr lang="en-US" sz="1400" b="0" i="0" dirty="0">
                          <a:solidFill>
                            <a:srgbClr val="000000"/>
                          </a:solidFill>
                          <a:effectLst/>
                          <a:latin typeface="+mn-lt"/>
                        </a:rPr>
                        <a:t>. NRIS are allowed.  ERIS + NITS allowed.  ERIS not allowed.</a:t>
                      </a:r>
                      <a:endParaRPr lang="en-US" sz="1700" b="0" i="0" dirty="0">
                        <a:solidFill>
                          <a:srgbClr val="000000"/>
                        </a:solidFill>
                        <a:effectLst/>
                        <a:latin typeface="Arial"/>
                      </a:endParaRPr>
                    </a:p>
                  </a:txBody>
                  <a:tcPr marL="87831" marR="87831" marT="43916" marB="43916">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1226278253"/>
                  </a:ext>
                </a:extLst>
              </a:tr>
            </a:tbl>
          </a:graphicData>
        </a:graphic>
      </p:graphicFrame>
      <p:sp>
        <p:nvSpPr>
          <p:cNvPr id="4" name="Rectangle 1">
            <a:extLst>
              <a:ext uri="{FF2B5EF4-FFF2-40B4-BE49-F238E27FC236}">
                <a16:creationId xmlns:a16="http://schemas.microsoft.com/office/drawing/2014/main" id="{B4C30D5F-8ED6-2968-F1D4-4D3E5F625188}"/>
              </a:ext>
            </a:extLst>
          </p:cNvPr>
          <p:cNvSpPr>
            <a:spLocks noChangeArrowheads="1"/>
          </p:cNvSpPr>
          <p:nvPr/>
        </p:nvSpPr>
        <p:spPr bwMode="auto">
          <a:xfrm>
            <a:off x="323850" y="10579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227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C108-5F07-4FC1-BA28-EEEE62248408}"/>
              </a:ext>
            </a:extLst>
          </p:cNvPr>
          <p:cNvSpPr>
            <a:spLocks noGrp="1"/>
          </p:cNvSpPr>
          <p:nvPr>
            <p:ph type="title"/>
          </p:nvPr>
        </p:nvSpPr>
        <p:spPr>
          <a:xfrm>
            <a:off x="189379" y="186472"/>
            <a:ext cx="11115767" cy="795299"/>
          </a:xfrm>
        </p:spPr>
        <p:txBody>
          <a:bodyPr/>
          <a:lstStyle/>
          <a:p>
            <a:r>
              <a:rPr lang="en-US" i="1">
                <a:solidFill>
                  <a:schemeClr val="bg2"/>
                </a:solidFill>
              </a:rPr>
              <a:t> Schedule</a:t>
            </a:r>
            <a:br>
              <a:rPr lang="en-US"/>
            </a:br>
            <a:endParaRPr lang="en-US"/>
          </a:p>
        </p:txBody>
      </p:sp>
      <p:sp>
        <p:nvSpPr>
          <p:cNvPr id="6" name="TextBox 5">
            <a:extLst>
              <a:ext uri="{FF2B5EF4-FFF2-40B4-BE49-F238E27FC236}">
                <a16:creationId xmlns:a16="http://schemas.microsoft.com/office/drawing/2014/main" id="{B47F1288-4ACF-8DFA-12B1-52B5C969F152}"/>
              </a:ext>
            </a:extLst>
          </p:cNvPr>
          <p:cNvSpPr txBox="1"/>
          <p:nvPr/>
        </p:nvSpPr>
        <p:spPr>
          <a:xfrm>
            <a:off x="650296" y="5794413"/>
            <a:ext cx="8221374" cy="602729"/>
          </a:xfrm>
          <a:prstGeom prst="rect">
            <a:avLst/>
          </a:prstGeom>
          <a:noFill/>
        </p:spPr>
        <p:txBody>
          <a:bodyPr wrap="square" rtlCol="0">
            <a:spAutoFit/>
          </a:bodyPr>
          <a:lstStyle/>
          <a:p>
            <a:pPr marL="0" marR="0" indent="0">
              <a:lnSpc>
                <a:spcPts val="1050"/>
              </a:lnSpc>
              <a:spcBef>
                <a:spcPts val="0"/>
              </a:spcBef>
              <a:spcAft>
                <a:spcPts val="0"/>
              </a:spcAft>
            </a:pPr>
            <a:r>
              <a:rPr lang="en-US" sz="800" dirty="0">
                <a:effectLst/>
                <a:ea typeface="Times New Roman" panose="02020603050405020304" pitchFamily="18" charset="0"/>
              </a:rPr>
              <a:t>* Target dates subject to change.</a:t>
            </a:r>
          </a:p>
          <a:p>
            <a:r>
              <a:rPr lang="en-US" sz="800" dirty="0">
                <a:effectLst/>
                <a:ea typeface="Calibri" panose="020F0502020204030204" pitchFamily="34" charset="0"/>
                <a:cs typeface="Times New Roman" panose="02020603050405020304" pitchFamily="18" charset="0"/>
              </a:rPr>
              <a:t>**The time required to negotiate and execute Definitive Agreements typically varies by transaction type and depends upon numerous other factors.  Similarly, the date on which the regulatory approval process concludes for a transaction turns on the execution date of the Definitive Agreement, the amount of docket congestion, and other circumstances that can differ materially from transaction to transaction and Procurement Window to Procurement Window</a:t>
            </a:r>
            <a:endParaRPr lang="en-US" sz="800" i="1" dirty="0"/>
          </a:p>
        </p:txBody>
      </p:sp>
      <p:sp>
        <p:nvSpPr>
          <p:cNvPr id="7" name="Rectangle 1">
            <a:extLst>
              <a:ext uri="{FF2B5EF4-FFF2-40B4-BE49-F238E27FC236}">
                <a16:creationId xmlns:a16="http://schemas.microsoft.com/office/drawing/2014/main" id="{E6133DE4-CA8B-53E8-B1BA-776CF3C0E63B}"/>
              </a:ext>
            </a:extLst>
          </p:cNvPr>
          <p:cNvSpPr>
            <a:spLocks noChangeArrowheads="1"/>
          </p:cNvSpPr>
          <p:nvPr/>
        </p:nvSpPr>
        <p:spPr bwMode="auto">
          <a:xfrm>
            <a:off x="4211638" y="1547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BA41940B-110F-5058-D490-06D5DE9F7482}"/>
              </a:ext>
            </a:extLst>
          </p:cNvPr>
          <p:cNvGraphicFramePr>
            <a:graphicFrameLocks noGrp="1"/>
          </p:cNvGraphicFramePr>
          <p:nvPr>
            <p:extLst>
              <p:ext uri="{D42A27DB-BD31-4B8C-83A1-F6EECF244321}">
                <p14:modId xmlns:p14="http://schemas.microsoft.com/office/powerpoint/2010/main" val="122764431"/>
              </p:ext>
            </p:extLst>
          </p:nvPr>
        </p:nvGraphicFramePr>
        <p:xfrm>
          <a:off x="1902853" y="701636"/>
          <a:ext cx="7688821" cy="4492730"/>
        </p:xfrm>
        <a:graphic>
          <a:graphicData uri="http://schemas.openxmlformats.org/drawingml/2006/table">
            <a:tbl>
              <a:tblPr/>
              <a:tblGrid>
                <a:gridCol w="3862718">
                  <a:extLst>
                    <a:ext uri="{9D8B030D-6E8A-4147-A177-3AD203B41FA5}">
                      <a16:colId xmlns:a16="http://schemas.microsoft.com/office/drawing/2014/main" val="3184916914"/>
                    </a:ext>
                  </a:extLst>
                </a:gridCol>
                <a:gridCol w="3826103">
                  <a:extLst>
                    <a:ext uri="{9D8B030D-6E8A-4147-A177-3AD203B41FA5}">
                      <a16:colId xmlns:a16="http://schemas.microsoft.com/office/drawing/2014/main" val="3246718605"/>
                    </a:ext>
                  </a:extLst>
                </a:gridCol>
              </a:tblGrid>
              <a:tr h="261947">
                <a:tc>
                  <a:txBody>
                    <a:bodyPr/>
                    <a:lstStyle/>
                    <a:p>
                      <a:pPr algn="l" fontAlgn="base"/>
                      <a:r>
                        <a:rPr lang="en-US" sz="1050" b="1" i="0">
                          <a:solidFill>
                            <a:srgbClr val="FFFFFF"/>
                          </a:solidFill>
                          <a:effectLst/>
                          <a:latin typeface="Arial" panose="020B0604020202020204" pitchFamily="34" charset="0"/>
                        </a:rPr>
                        <a:t>RFP Milestone​</a:t>
                      </a:r>
                      <a:endParaRPr lang="en-US" sz="1600" b="1" i="0">
                        <a:solidFill>
                          <a:srgbClr val="FFFFFF"/>
                        </a:solidFill>
                        <a:effectLst/>
                      </a:endParaRPr>
                    </a:p>
                  </a:txBody>
                  <a:tcPr marL="73745" marR="73745" marT="36873" marB="36873">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31166"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1" i="0">
                          <a:solidFill>
                            <a:srgbClr val="FFFFFF"/>
                          </a:solidFill>
                          <a:effectLst/>
                          <a:latin typeface="Arial" panose="020B0604020202020204" pitchFamily="34" charset="0"/>
                        </a:rPr>
                        <a:t>Milestone Date​</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31166" cap="flat" cmpd="sng" algn="ctr">
                      <a:solidFill>
                        <a:srgbClr val="FFFFFF"/>
                      </a:solidFill>
                      <a:prstDash val="solid"/>
                      <a:round/>
                      <a:headEnd type="none" w="med" len="med"/>
                      <a:tailEnd type="none" w="med" len="med"/>
                    </a:lnB>
                    <a:solidFill>
                      <a:srgbClr val="6E6E6E"/>
                    </a:solidFill>
                  </a:tcPr>
                </a:tc>
                <a:extLst>
                  <a:ext uri="{0D108BD9-81ED-4DB2-BD59-A6C34878D82A}">
                    <a16:rowId xmlns:a16="http://schemas.microsoft.com/office/drawing/2014/main" val="3952501251"/>
                  </a:ext>
                </a:extLst>
              </a:tr>
              <a:tr h="292967">
                <a:tc>
                  <a:txBody>
                    <a:bodyPr/>
                    <a:lstStyle/>
                    <a:p>
                      <a:pPr algn="l" fontAlgn="base"/>
                      <a:r>
                        <a:rPr lang="en-US" sz="1050" b="1" i="0">
                          <a:solidFill>
                            <a:srgbClr val="FFFFFF"/>
                          </a:solidFill>
                          <a:effectLst/>
                          <a:latin typeface="Arial" panose="020B0604020202020204" pitchFamily="34" charset="0"/>
                        </a:rPr>
                        <a:t>RFP Documents Issued​</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31166"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May 27, 2025​</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31166"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1265088520"/>
                  </a:ext>
                </a:extLst>
              </a:tr>
              <a:tr h="387750">
                <a:tc>
                  <a:txBody>
                    <a:bodyPr/>
                    <a:lstStyle/>
                    <a:p>
                      <a:pPr algn="l" fontAlgn="base"/>
                      <a:r>
                        <a:rPr lang="en-US" sz="1050" b="1" i="0">
                          <a:solidFill>
                            <a:srgbClr val="FFFFFF"/>
                          </a:solidFill>
                          <a:effectLst/>
                          <a:latin typeface="Arial" panose="020B0604020202020204" pitchFamily="34" charset="0"/>
                        </a:rPr>
                        <a:t>Bidders Conference and Q&amp;A Session​</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June 18, 2025​</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2895934060"/>
                  </a:ext>
                </a:extLst>
              </a:tr>
              <a:tr h="482533">
                <a:tc>
                  <a:txBody>
                    <a:bodyPr/>
                    <a:lstStyle/>
                    <a:p>
                      <a:pPr algn="l" fontAlgn="base"/>
                      <a:r>
                        <a:rPr lang="en-US" sz="1050" b="1" i="0">
                          <a:solidFill>
                            <a:srgbClr val="FFFFFF"/>
                          </a:solidFill>
                          <a:effectLst/>
                          <a:latin typeface="Arial" panose="020B0604020202020204" pitchFamily="34" charset="0"/>
                        </a:rPr>
                        <a:t>Bidder Registration Period*​</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August 7, 2025 to August 13, 2025​</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3857075162"/>
                  </a:ext>
                </a:extLst>
              </a:tr>
              <a:tr h="482533">
                <a:tc>
                  <a:txBody>
                    <a:bodyPr/>
                    <a:lstStyle/>
                    <a:p>
                      <a:pPr algn="l" fontAlgn="base"/>
                      <a:r>
                        <a:rPr lang="en-US" sz="1050" b="1" i="0">
                          <a:solidFill>
                            <a:srgbClr val="FFFFFF"/>
                          </a:solidFill>
                          <a:effectLst/>
                          <a:latin typeface="Arial" panose="020B0604020202020204" pitchFamily="34" charset="0"/>
                        </a:rPr>
                        <a:t>Proposal Submission Fee Payment Deadline*​</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August 17, 2025​</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4293191165"/>
                  </a:ext>
                </a:extLst>
              </a:tr>
              <a:tr h="482533">
                <a:tc>
                  <a:txBody>
                    <a:bodyPr/>
                    <a:lstStyle/>
                    <a:p>
                      <a:pPr algn="l" fontAlgn="base"/>
                      <a:r>
                        <a:rPr lang="en-US" sz="1050" b="1" i="0">
                          <a:solidFill>
                            <a:srgbClr val="FFFFFF"/>
                          </a:solidFill>
                          <a:effectLst/>
                          <a:latin typeface="Arial" panose="020B0604020202020204" pitchFamily="34" charset="0"/>
                        </a:rPr>
                        <a:t>Self-Build Option Proposal Submission Period*​</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September 19, 2025 to September 25, 2025​</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3333290527"/>
                  </a:ext>
                </a:extLst>
              </a:tr>
              <a:tr h="646250">
                <a:tc>
                  <a:txBody>
                    <a:bodyPr/>
                    <a:lstStyle/>
                    <a:p>
                      <a:pPr algn="l" fontAlgn="base"/>
                      <a:r>
                        <a:rPr lang="en-US" sz="1050" b="1" i="0">
                          <a:solidFill>
                            <a:srgbClr val="FFFFFF"/>
                          </a:solidFill>
                          <a:effectLst/>
                          <a:latin typeface="Arial" panose="020B0604020202020204" pitchFamily="34" charset="0"/>
                        </a:rPr>
                        <a:t>Proposal Submission Period*​</a:t>
                      </a:r>
                      <a:endParaRPr lang="en-US" sz="1600" b="1" i="0">
                        <a:solidFill>
                          <a:srgbClr val="FFFFFF"/>
                        </a:solidFill>
                        <a:effectLst/>
                      </a:endParaRPr>
                    </a:p>
                    <a:p>
                      <a:pPr algn="l" fontAlgn="base"/>
                      <a:r>
                        <a:rPr lang="en-US" sz="1050" b="1" i="0">
                          <a:solidFill>
                            <a:srgbClr val="FFFFFF"/>
                          </a:solidFill>
                          <a:effectLst/>
                          <a:latin typeface="Arial" panose="020B0604020202020204" pitchFamily="34" charset="0"/>
                        </a:rPr>
                        <a:t>(other than for Self-Build Option Proposals)​</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September 26, 2025 to October 2, 2025​</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2418324446"/>
                  </a:ext>
                </a:extLst>
              </a:tr>
              <a:tr h="292967">
                <a:tc>
                  <a:txBody>
                    <a:bodyPr/>
                    <a:lstStyle/>
                    <a:p>
                      <a:pPr algn="l" fontAlgn="base"/>
                      <a:r>
                        <a:rPr lang="en-US" sz="1050" b="1" i="0">
                          <a:solidFill>
                            <a:srgbClr val="FFFFFF"/>
                          </a:solidFill>
                          <a:effectLst/>
                          <a:latin typeface="Arial" panose="020B0604020202020204" pitchFamily="34" charset="0"/>
                        </a:rPr>
                        <a:t>Selections Announced*​</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January 16, 2026​</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1487355656"/>
                  </a:ext>
                </a:extLst>
              </a:tr>
              <a:tr h="387750">
                <a:tc>
                  <a:txBody>
                    <a:bodyPr/>
                    <a:lstStyle/>
                    <a:p>
                      <a:pPr algn="l" fontAlgn="base"/>
                      <a:r>
                        <a:rPr lang="en-US" sz="1050" b="1" i="0">
                          <a:solidFill>
                            <a:srgbClr val="FFFFFF"/>
                          </a:solidFill>
                          <a:effectLst/>
                          <a:latin typeface="Arial" panose="020B0604020202020204" pitchFamily="34" charset="0"/>
                        </a:rPr>
                        <a:t>Definitive Agreement Negotiations Begin*​*</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January 17, 2026​</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827568520"/>
                  </a:ext>
                </a:extLst>
              </a:tr>
              <a:tr h="387750">
                <a:tc>
                  <a:txBody>
                    <a:bodyPr/>
                    <a:lstStyle/>
                    <a:p>
                      <a:pPr algn="l" fontAlgn="base"/>
                      <a:r>
                        <a:rPr lang="en-US" sz="1050" b="1" i="0">
                          <a:solidFill>
                            <a:srgbClr val="FFFFFF"/>
                          </a:solidFill>
                          <a:effectLst/>
                          <a:latin typeface="Arial" panose="020B0604020202020204" pitchFamily="34" charset="0"/>
                        </a:rPr>
                        <a:t>Definitive Agreements Executed*​*</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June 18, 2026​</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EBEBEB"/>
                    </a:solidFill>
                  </a:tcPr>
                </a:tc>
                <a:extLst>
                  <a:ext uri="{0D108BD9-81ED-4DB2-BD59-A6C34878D82A}">
                    <a16:rowId xmlns:a16="http://schemas.microsoft.com/office/drawing/2014/main" val="1308431401"/>
                  </a:ext>
                </a:extLst>
              </a:tr>
              <a:tr h="387750">
                <a:tc>
                  <a:txBody>
                    <a:bodyPr/>
                    <a:lstStyle/>
                    <a:p>
                      <a:pPr algn="l" fontAlgn="base"/>
                      <a:r>
                        <a:rPr lang="en-US" sz="1050" b="1" i="0">
                          <a:solidFill>
                            <a:srgbClr val="FFFFFF"/>
                          </a:solidFill>
                          <a:effectLst/>
                          <a:latin typeface="Arial" panose="020B0604020202020204" pitchFamily="34" charset="0"/>
                        </a:rPr>
                        <a:t>Regulatory Approval Process Complete*​*</a:t>
                      </a:r>
                      <a:endParaRPr lang="en-US" sz="1600" b="1" i="0">
                        <a:solidFill>
                          <a:srgbClr val="FFFFFF"/>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6E6E6E"/>
                    </a:solidFill>
                  </a:tcPr>
                </a:tc>
                <a:tc>
                  <a:txBody>
                    <a:bodyPr/>
                    <a:lstStyle/>
                    <a:p>
                      <a:pPr algn="ctr" fontAlgn="base"/>
                      <a:r>
                        <a:rPr lang="en-US" sz="1050" b="0" i="0" dirty="0">
                          <a:solidFill>
                            <a:srgbClr val="000000"/>
                          </a:solidFill>
                          <a:effectLst/>
                          <a:latin typeface="Arial" panose="020B0604020202020204" pitchFamily="34" charset="0"/>
                        </a:rPr>
                        <a:t>June 19, 2027​</a:t>
                      </a:r>
                      <a:endParaRPr lang="en-US" sz="1600" b="0" i="0" dirty="0">
                        <a:solidFill>
                          <a:srgbClr val="000000"/>
                        </a:solidFill>
                        <a:effectLst/>
                      </a:endParaRPr>
                    </a:p>
                  </a:txBody>
                  <a:tcPr marL="73745" marR="73745" marT="36873" marB="36873" anchor="ctr">
                    <a:lnL w="10382" cap="flat" cmpd="sng" algn="ctr">
                      <a:solidFill>
                        <a:srgbClr val="FFFFFF"/>
                      </a:solidFill>
                      <a:prstDash val="solid"/>
                      <a:round/>
                      <a:headEnd type="none" w="med" len="med"/>
                      <a:tailEnd type="none" w="med" len="med"/>
                    </a:lnL>
                    <a:lnR w="10382" cap="flat" cmpd="sng" algn="ctr">
                      <a:solidFill>
                        <a:srgbClr val="FFFFFF"/>
                      </a:solidFill>
                      <a:prstDash val="solid"/>
                      <a:round/>
                      <a:headEnd type="none" w="med" len="med"/>
                      <a:tailEnd type="none" w="med" len="med"/>
                    </a:lnR>
                    <a:lnT w="10382" cap="flat" cmpd="sng" algn="ctr">
                      <a:solidFill>
                        <a:srgbClr val="FFFFFF"/>
                      </a:solidFill>
                      <a:prstDash val="solid"/>
                      <a:round/>
                      <a:headEnd type="none" w="med" len="med"/>
                      <a:tailEnd type="none" w="med" len="med"/>
                    </a:lnT>
                    <a:lnB w="10382" cap="flat" cmpd="sng" algn="ctr">
                      <a:solidFill>
                        <a:srgbClr val="FFFFFF"/>
                      </a:solidFill>
                      <a:prstDash val="solid"/>
                      <a:round/>
                      <a:headEnd type="none" w="med" len="med"/>
                      <a:tailEnd type="none" w="med" len="med"/>
                    </a:lnB>
                    <a:solidFill>
                      <a:srgbClr val="D5D5D5"/>
                    </a:solidFill>
                  </a:tcPr>
                </a:tc>
                <a:extLst>
                  <a:ext uri="{0D108BD9-81ED-4DB2-BD59-A6C34878D82A}">
                    <a16:rowId xmlns:a16="http://schemas.microsoft.com/office/drawing/2014/main" val="2122386555"/>
                  </a:ext>
                </a:extLst>
              </a:tr>
            </a:tbl>
          </a:graphicData>
        </a:graphic>
      </p:graphicFrame>
      <p:sp>
        <p:nvSpPr>
          <p:cNvPr id="4" name="Rectangle 1">
            <a:extLst>
              <a:ext uri="{FF2B5EF4-FFF2-40B4-BE49-F238E27FC236}">
                <a16:creationId xmlns:a16="http://schemas.microsoft.com/office/drawing/2014/main" id="{BC6AE93B-342D-0EF5-3407-2ACEAF5EEB71}"/>
              </a:ext>
            </a:extLst>
          </p:cNvPr>
          <p:cNvSpPr>
            <a:spLocks noChangeArrowheads="1"/>
          </p:cNvSpPr>
          <p:nvPr/>
        </p:nvSpPr>
        <p:spPr bwMode="auto">
          <a:xfrm>
            <a:off x="1541463" y="606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916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7E2-FFCF-4115-AFB1-249ADC1433A3}"/>
              </a:ext>
            </a:extLst>
          </p:cNvPr>
          <p:cNvSpPr>
            <a:spLocks noGrp="1"/>
          </p:cNvSpPr>
          <p:nvPr>
            <p:ph type="title"/>
          </p:nvPr>
        </p:nvSpPr>
        <p:spPr>
          <a:xfrm>
            <a:off x="154983" y="2624417"/>
            <a:ext cx="11882033" cy="1609165"/>
          </a:xfrm>
        </p:spPr>
        <p:txBody>
          <a:bodyPr/>
          <a:lstStyle/>
          <a:p>
            <a:pPr algn="ctr"/>
            <a:r>
              <a:rPr lang="en-US" dirty="0"/>
              <a:t>RFP Process &amp; Evaluations</a:t>
            </a:r>
            <a:br>
              <a:rPr lang="en-US" dirty="0"/>
            </a:br>
            <a:br>
              <a:rPr lang="en-US" dirty="0"/>
            </a:br>
            <a:endParaRPr lang="en-US" dirty="0"/>
          </a:p>
        </p:txBody>
      </p:sp>
    </p:spTree>
    <p:extLst>
      <p:ext uri="{BB962C8B-B14F-4D97-AF65-F5344CB8AC3E}">
        <p14:creationId xmlns:p14="http://schemas.microsoft.com/office/powerpoint/2010/main" val="216013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1B2-91D3-49A1-AB30-A7ACCDE3C72A}"/>
              </a:ext>
            </a:extLst>
          </p:cNvPr>
          <p:cNvSpPr>
            <a:spLocks noGrp="1"/>
          </p:cNvSpPr>
          <p:nvPr>
            <p:ph type="title"/>
          </p:nvPr>
        </p:nvSpPr>
        <p:spPr>
          <a:xfrm>
            <a:off x="460629" y="141288"/>
            <a:ext cx="11053191" cy="1143000"/>
          </a:xfrm>
        </p:spPr>
        <p:txBody>
          <a:bodyPr/>
          <a:lstStyle/>
          <a:p>
            <a:r>
              <a:rPr lang="en-US" i="1">
                <a:solidFill>
                  <a:schemeClr val="bg2"/>
                </a:solidFill>
              </a:rPr>
              <a:t>Bidder Communications</a:t>
            </a:r>
          </a:p>
        </p:txBody>
      </p:sp>
      <p:sp>
        <p:nvSpPr>
          <p:cNvPr id="9" name="TextBox 8">
            <a:extLst>
              <a:ext uri="{FF2B5EF4-FFF2-40B4-BE49-F238E27FC236}">
                <a16:creationId xmlns:a16="http://schemas.microsoft.com/office/drawing/2014/main" id="{0081983D-EAB5-447A-A920-33DAF040611A}"/>
              </a:ext>
            </a:extLst>
          </p:cNvPr>
          <p:cNvSpPr txBox="1"/>
          <p:nvPr/>
        </p:nvSpPr>
        <p:spPr>
          <a:xfrm>
            <a:off x="574643" y="1284288"/>
            <a:ext cx="10037073" cy="4970591"/>
          </a:xfrm>
          <a:prstGeom prst="rect">
            <a:avLst/>
          </a:prstGeom>
          <a:noFill/>
        </p:spPr>
        <p:txBody>
          <a:bodyPr wrap="square" lIns="91440" tIns="45720" rIns="91440" bIns="45720" rtlCol="0" anchor="t">
            <a:spAutoFit/>
          </a:bodyPr>
          <a:lstStyle/>
          <a:p>
            <a:pPr marL="285750" indent="-285750">
              <a:spcAft>
                <a:spcPts val="600"/>
              </a:spcAft>
              <a:buFont typeface="Courier New" panose="02070309020205020404" pitchFamily="49" charset="0"/>
              <a:buChar char="o"/>
            </a:pPr>
            <a:r>
              <a:rPr lang="en-US" dirty="0"/>
              <a:t>Prior to Bidder Registration </a:t>
            </a:r>
          </a:p>
          <a:p>
            <a:pPr marL="742950" lvl="1" indent="-285750">
              <a:spcAft>
                <a:spcPts val="600"/>
              </a:spcAft>
              <a:buFont typeface="Arial" panose="020B0604020202020204" pitchFamily="34" charset="0"/>
              <a:buChar char="•"/>
            </a:pPr>
            <a:r>
              <a:rPr lang="en-US" dirty="0"/>
              <a:t>Communications via </a:t>
            </a:r>
            <a:r>
              <a:rPr lang="en-US" kern="0" dirty="0">
                <a:solidFill>
                  <a:srgbClr val="0000FF"/>
                </a:solidFill>
                <a:hlinkClick r:id="rId2"/>
              </a:rPr>
              <a:t>ealrfp@entergy.com</a:t>
            </a:r>
            <a:endParaRPr lang="en-US" kern="0" dirty="0">
              <a:solidFill>
                <a:srgbClr val="0000FF"/>
              </a:solidFill>
            </a:endParaRPr>
          </a:p>
          <a:p>
            <a:pPr marL="742950" lvl="1" indent="-285750">
              <a:spcAft>
                <a:spcPts val="600"/>
              </a:spcAft>
              <a:buFont typeface="Arial" panose="020B0604020202020204" pitchFamily="34" charset="0"/>
              <a:buChar char="•"/>
            </a:pPr>
            <a:r>
              <a:rPr lang="en-US" dirty="0"/>
              <a:t>Forms available on the EAL CCCT RFP Website</a:t>
            </a:r>
            <a:endParaRPr lang="en-US" dirty="0">
              <a:cs typeface="Arial"/>
            </a:endParaRPr>
          </a:p>
          <a:p>
            <a:pPr marL="742950" lvl="1" indent="-285750">
              <a:spcAft>
                <a:spcPts val="600"/>
              </a:spcAft>
              <a:buFont typeface="Arial" panose="020B0604020202020204" pitchFamily="34" charset="0"/>
              <a:buChar char="•"/>
            </a:pPr>
            <a:r>
              <a:rPr lang="en-US" dirty="0">
                <a:hlinkClick r:id="rId3"/>
              </a:rPr>
              <a:t>https://www.entergy-arkansas.com/rfp/</a:t>
            </a:r>
            <a:endParaRPr lang="en-US" dirty="0"/>
          </a:p>
          <a:p>
            <a:pPr lvl="1"/>
            <a:endParaRPr lang="en-US" dirty="0"/>
          </a:p>
          <a:p>
            <a:pPr marL="285750" indent="-285750">
              <a:spcAft>
                <a:spcPts val="600"/>
              </a:spcAft>
              <a:buFont typeface="Courier New" panose="02070309020205020404" pitchFamily="49" charset="0"/>
              <a:buChar char="o"/>
            </a:pPr>
            <a:r>
              <a:rPr lang="en-US" dirty="0"/>
              <a:t>Proposal Submission Onward</a:t>
            </a:r>
          </a:p>
          <a:p>
            <a:pPr marL="742950" lvl="1" indent="-285750">
              <a:spcAft>
                <a:spcPts val="600"/>
              </a:spcAft>
              <a:buFont typeface="Arial" panose="020B0604020202020204" pitchFamily="34" charset="0"/>
              <a:buChar char="•"/>
            </a:pPr>
            <a:r>
              <a:rPr lang="en-US" dirty="0"/>
              <a:t>Communications via PowerAdvocate</a:t>
            </a:r>
          </a:p>
          <a:p>
            <a:pPr marL="1200150" lvl="2" indent="-285750">
              <a:spcAft>
                <a:spcPts val="600"/>
              </a:spcAft>
              <a:buFont typeface="Arial" panose="020B0604020202020204" pitchFamily="34" charset="0"/>
              <a:buChar char="•"/>
            </a:pPr>
            <a:r>
              <a:rPr lang="en-US" dirty="0"/>
              <a:t>Include Bidder, Resource and Proposal ID(s) assigned during bidder registration</a:t>
            </a:r>
          </a:p>
          <a:p>
            <a:pPr marL="742950" lvl="1" indent="-285750">
              <a:spcAft>
                <a:spcPts val="600"/>
              </a:spcAft>
              <a:buFont typeface="Arial" panose="020B0604020202020204" pitchFamily="34" charset="0"/>
              <a:buChar char="•"/>
            </a:pPr>
            <a:r>
              <a:rPr lang="en-US" dirty="0"/>
              <a:t>Proposal packages must be submitted via PowerAdvocate to be accepted		</a:t>
            </a:r>
          </a:p>
          <a:p>
            <a:pPr marL="742950" lvl="1" indent="-285750">
              <a:spcAft>
                <a:spcPts val="600"/>
              </a:spcAft>
              <a:buFont typeface="Arial" panose="020B0604020202020204" pitchFamily="34" charset="0"/>
              <a:buChar char="•"/>
            </a:pPr>
            <a:r>
              <a:rPr lang="en-US" dirty="0"/>
              <a:t>Bidder will receive a message in PowerAdvocate confirming receipt of proposal(s) </a:t>
            </a:r>
          </a:p>
          <a:p>
            <a:pPr marL="742950" lvl="1" indent="-285750">
              <a:spcAft>
                <a:spcPts val="600"/>
              </a:spcAft>
              <a:buFont typeface="Arial" panose="020B0604020202020204" pitchFamily="34" charset="0"/>
              <a:buChar char="•"/>
            </a:pPr>
            <a:r>
              <a:rPr lang="en-US" dirty="0"/>
              <a:t>Forms available in PowerAdvocate and on the EAL CCCT RFP Website</a:t>
            </a:r>
            <a:endParaRPr lang="en-US" dirty="0">
              <a:cs typeface="Arial"/>
            </a:endParaRPr>
          </a:p>
          <a:p>
            <a:pPr marL="742950" lvl="1" indent="-285750">
              <a:spcAft>
                <a:spcPts val="600"/>
              </a:spcAft>
              <a:buFont typeface="Arial" panose="020B0604020202020204" pitchFamily="34" charset="0"/>
              <a:buChar char="•"/>
            </a:pPr>
            <a:endParaRPr lang="en-US" sz="1600" dirty="0"/>
          </a:p>
          <a:p>
            <a:pPr lvl="1"/>
            <a:endParaRPr lang="en-US" sz="1600" dirty="0"/>
          </a:p>
          <a:p>
            <a:endParaRPr lang="en-US" sz="1600" dirty="0"/>
          </a:p>
          <a:p>
            <a:endParaRPr lang="en-US" sz="1600" dirty="0"/>
          </a:p>
        </p:txBody>
      </p:sp>
    </p:spTree>
    <p:extLst>
      <p:ext uri="{BB962C8B-B14F-4D97-AF65-F5344CB8AC3E}">
        <p14:creationId xmlns:p14="http://schemas.microsoft.com/office/powerpoint/2010/main" val="2506898151"/>
      </p:ext>
    </p:extLst>
  </p:cSld>
  <p:clrMapOvr>
    <a:masterClrMapping/>
  </p:clrMapOvr>
</p:sld>
</file>

<file path=ppt/theme/theme1.xml><?xml version="1.0" encoding="utf-8"?>
<a:theme xmlns:a="http://schemas.openxmlformats.org/drawingml/2006/main" name="Entergy template">
  <a:themeElements>
    <a:clrScheme name="Entergy">
      <a:dk1>
        <a:srgbClr val="000000"/>
      </a:dk1>
      <a:lt1>
        <a:srgbClr val="FFFFFF"/>
      </a:lt1>
      <a:dk2>
        <a:srgbClr val="8026FF"/>
      </a:dk2>
      <a:lt2>
        <a:srgbClr val="FF1A58"/>
      </a:lt2>
      <a:accent1>
        <a:srgbClr val="6E6E6E"/>
      </a:accent1>
      <a:accent2>
        <a:srgbClr val="00598A"/>
      </a:accent2>
      <a:accent3>
        <a:srgbClr val="0091DA"/>
      </a:accent3>
      <a:accent4>
        <a:srgbClr val="00C1C6"/>
      </a:accent4>
      <a:accent5>
        <a:srgbClr val="4FB947"/>
      </a:accent5>
      <a:accent6>
        <a:srgbClr val="FF831C"/>
      </a:accent6>
      <a:hlink>
        <a:srgbClr val="0091DA"/>
      </a:hlink>
      <a:folHlink>
        <a:srgbClr val="4024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ray">
      <a:srgbClr val="B0B0B0"/>
    </a:custClr>
    <a:custClr name="Dark Red">
      <a:srgbClr val="AD0047"/>
    </a:custClr>
    <a:custClr name="Dark Violet">
      <a:srgbClr val="402491"/>
    </a:custClr>
  </a:custClrLst>
  <a:extLst>
    <a:ext uri="{05A4C25C-085E-4340-85A3-A5531E510DB2}">
      <thm15:themeFamily xmlns:thm15="http://schemas.microsoft.com/office/thememl/2012/main" name="Entergy_PowerPoint_TEMPLATE.potx" id="{BE9C2C2B-6AAC-4F6B-AFF4-AF1E9C4D2848}" vid="{7D2E6344-4F1F-4D54-B059-363BF111A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02DE0A852B194C8246F638484B1DD1" ma:contentTypeVersion="6" ma:contentTypeDescription="Create a new document." ma:contentTypeScope="" ma:versionID="92575d3e265cc23dc7f7cc3b92fbd275">
  <xsd:schema xmlns:xsd="http://www.w3.org/2001/XMLSchema" xmlns:xs="http://www.w3.org/2001/XMLSchema" xmlns:p="http://schemas.microsoft.com/office/2006/metadata/properties" xmlns:ns2="094be796-743e-4dd6-bd96-78ce93c353d9" xmlns:ns3="a5539643-4237-4bb5-a1ac-ec65989bcf72" targetNamespace="http://schemas.microsoft.com/office/2006/metadata/properties" ma:root="true" ma:fieldsID="bd98ef5774ebe299f7836e2c64481da3" ns2:_="" ns3:_="">
    <xsd:import namespace="094be796-743e-4dd6-bd96-78ce93c353d9"/>
    <xsd:import namespace="a5539643-4237-4bb5-a1ac-ec65989bcf7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be796-743e-4dd6-bd96-78ce93c35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539643-4237-4bb5-a1ac-ec65989bcf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BF8C0-8843-41F6-8962-6BD012B98B3F}">
  <ds:schemaRefs>
    <ds:schemaRef ds:uri="http://schemas.microsoft.com/sharepoint/v3/contenttype/forms"/>
  </ds:schemaRefs>
</ds:datastoreItem>
</file>

<file path=customXml/itemProps2.xml><?xml version="1.0" encoding="utf-8"?>
<ds:datastoreItem xmlns:ds="http://schemas.openxmlformats.org/officeDocument/2006/customXml" ds:itemID="{6F3CAC04-F0C4-40B1-9C50-7C7B4C13F4FE}">
  <ds:schemaRefs>
    <ds:schemaRef ds:uri="094be796-743e-4dd6-bd96-78ce93c353d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5539643-4237-4bb5-a1ac-ec65989bcf72"/>
    <ds:schemaRef ds:uri="http://www.w3.org/XML/1998/namespace"/>
  </ds:schemaRefs>
</ds:datastoreItem>
</file>

<file path=customXml/itemProps3.xml><?xml version="1.0" encoding="utf-8"?>
<ds:datastoreItem xmlns:ds="http://schemas.openxmlformats.org/officeDocument/2006/customXml" ds:itemID="{3FA58FCB-30FC-4C0C-81A9-6C182E6CE8BF}">
  <ds:schemaRefs>
    <ds:schemaRef ds:uri="094be796-743e-4dd6-bd96-78ce93c353d9"/>
    <ds:schemaRef ds:uri="a5539643-4237-4bb5-a1ac-ec65989bcf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272</TotalTime>
  <Words>3343</Words>
  <Application>Microsoft Office PowerPoint</Application>
  <PresentationFormat>Widescreen</PresentationFormat>
  <Paragraphs>377</Paragraphs>
  <Slides>33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Source Sans Pro</vt:lpstr>
      <vt:lpstr>Times New Roman</vt:lpstr>
      <vt:lpstr>Wingdings</vt:lpstr>
      <vt:lpstr>Entergy template</vt:lpstr>
      <vt:lpstr>Entergy Arkansas, LLC Combined Cycle Combustion Turbine Request for Proposals</vt:lpstr>
      <vt:lpstr>Introduction</vt:lpstr>
      <vt:lpstr>Agenda</vt:lpstr>
      <vt:lpstr>PowerPoint Presentation</vt:lpstr>
      <vt:lpstr>RFP Scope Summary, Schedule  </vt:lpstr>
      <vt:lpstr>RFP Scope Summary </vt:lpstr>
      <vt:lpstr> Schedule </vt:lpstr>
      <vt:lpstr>RFP Process &amp; Evaluations  </vt:lpstr>
      <vt:lpstr>Bidder Communications</vt:lpstr>
      <vt:lpstr>Bidder Registration</vt:lpstr>
      <vt:lpstr>Proposal Submission Fees</vt:lpstr>
      <vt:lpstr>Redactions &amp; Initial Threshold Determination</vt:lpstr>
      <vt:lpstr>Evaluation Process</vt:lpstr>
      <vt:lpstr>Selections</vt:lpstr>
      <vt:lpstr>Commercial Terms &amp; Viability Assessment  Matt Neyland </vt:lpstr>
      <vt:lpstr>Commercial Terms Overview</vt:lpstr>
      <vt:lpstr>BOT Commercial Terms Overview</vt:lpstr>
      <vt:lpstr>PPA Commercial Terms Overview</vt:lpstr>
      <vt:lpstr>Viability Assessment</vt:lpstr>
      <vt:lpstr>Economic Evaluation  Pati White </vt:lpstr>
      <vt:lpstr>Economic Evaluation</vt:lpstr>
      <vt:lpstr>Economic Evaluation</vt:lpstr>
      <vt:lpstr>Economic Evaluation</vt:lpstr>
      <vt:lpstr>Transmission Evaluation   Michael Krupa </vt:lpstr>
      <vt:lpstr>Transmission Evaluation</vt:lpstr>
      <vt:lpstr>Transmission Evaluation</vt:lpstr>
      <vt:lpstr>Accounting Evaluation  David Batten </vt:lpstr>
      <vt:lpstr>Accounting Evaluation</vt:lpstr>
      <vt:lpstr>Credit Evaluation  Laura Hamner </vt:lpstr>
      <vt:lpstr>Credit Evaluation</vt:lpstr>
      <vt:lpstr>Process Safeguards  Samuel DeBose </vt:lpstr>
      <vt:lpstr>Process Safeguards</vt:lpstr>
      <vt:lpstr>Q&amp;A Session  Submit questions to the Bid Event Coordinator at ealrfp@entergy.com.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Bentz, Emilee</dc:creator>
  <cp:lastModifiedBy>DeBose, Samuel</cp:lastModifiedBy>
  <cp:revision>4</cp:revision>
  <cp:lastPrinted>2024-09-04T22:13:04Z</cp:lastPrinted>
  <dcterms:created xsi:type="dcterms:W3CDTF">2019-08-30T14:49:02Z</dcterms:created>
  <dcterms:modified xsi:type="dcterms:W3CDTF">2025-07-31T16:24:40Z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0x0101001602DE0A852B194C8246F638484B1DD1</vt:lpwstr>
  </property>
  <property fmtid="{D5CDD505-2E9C-101B-9397-08002B2CF9AE}" pid="3" name="MSIP_Label_4391f082-e357-48ae-be1c-7e151bab59c6_Enabled">
    <vt:lpwstr>true</vt:lpwstr>
  </property>
  <property fmtid="{D5CDD505-2E9C-101B-9397-08002B2CF9AE}" pid="4" name="MSIP_Label_4391f082-e357-48ae-be1c-7e151bab59c6_SetDate">
    <vt:lpwstr>2021-01-04T13:37:13Z</vt:lpwstr>
  </property>
  <property fmtid="{D5CDD505-2E9C-101B-9397-08002B2CF9AE}" pid="5" name="MSIP_Label_4391f082-e357-48ae-be1c-7e151bab59c6_Method">
    <vt:lpwstr>Standard</vt:lpwstr>
  </property>
  <property fmtid="{D5CDD505-2E9C-101B-9397-08002B2CF9AE}" pid="6" name="MSIP_Label_4391f082-e357-48ae-be1c-7e151bab59c6_Name">
    <vt:lpwstr>4391f082-e357-48ae-be1c-7e151bab59c6</vt:lpwstr>
  </property>
  <property fmtid="{D5CDD505-2E9C-101B-9397-08002B2CF9AE}" pid="7" name="MSIP_Label_4391f082-e357-48ae-be1c-7e151bab59c6_SiteId">
    <vt:lpwstr>e0c13469-6a2d-4ac3-835b-8ec9ed03c9a7</vt:lpwstr>
  </property>
  <property fmtid="{D5CDD505-2E9C-101B-9397-08002B2CF9AE}" pid="8" name="MSIP_Label_4391f082-e357-48ae-be1c-7e151bab59c6_ActionId">
    <vt:lpwstr>afbac853-236e-4f47-8a86-7f3dcbab4a44</vt:lpwstr>
  </property>
  <property fmtid="{D5CDD505-2E9C-101B-9397-08002B2CF9AE}" pid="9" name="MSIP_Label_4391f082-e357-48ae-be1c-7e151bab59c6_ContentBits">
    <vt:lpwstr>0</vt:lpwstr>
  </property>
</Properties>
</file>